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F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50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28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08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4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94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1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33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74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8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3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2EE3-222E-4D49-BB01-CA7F4C4F3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7D15-9F75-4372-85AF-59C680CC5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6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6632" y="467544"/>
            <a:ext cx="6574109" cy="86409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504" y="1528500"/>
            <a:ext cx="5965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小笠原海域（小笠原群島～沖ノ鳥島）の水産資源や</a:t>
            </a:r>
            <a:r>
              <a:rPr lang="ja-JP" altLang="en-US" sz="1400" b="1" dirty="0">
                <a:latin typeface="+mn-ea"/>
              </a:rPr>
              <a:t>海洋</a:t>
            </a:r>
            <a:r>
              <a:rPr kumimoji="1" lang="ja-JP" altLang="en-US" sz="1400" b="1" dirty="0" smtClean="0">
                <a:latin typeface="+mn-ea"/>
              </a:rPr>
              <a:t>環境に関する調査研究、普及・指導業務を行い、漁業者</a:t>
            </a:r>
            <a:r>
              <a:rPr lang="ja-JP" altLang="en-US" sz="1400" b="1" dirty="0" smtClean="0">
                <a:latin typeface="+mn-ea"/>
              </a:rPr>
              <a:t>や都民の生活</a:t>
            </a:r>
            <a:r>
              <a:rPr kumimoji="1" lang="ja-JP" altLang="en-US" sz="1400" b="1" dirty="0" smtClean="0">
                <a:latin typeface="+mn-ea"/>
              </a:rPr>
              <a:t>を支援することが小笠原水産センターの役割です。</a:t>
            </a:r>
            <a:endParaRPr kumimoji="1" lang="en-US" altLang="ja-JP" sz="1400" b="1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1000" y="684729"/>
            <a:ext cx="60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 smtClean="0">
                <a:latin typeface="+mn-ea"/>
              </a:rPr>
              <a:t>小笠原水産センターの役割と漁業調査指導船の業務</a:t>
            </a:r>
            <a:endParaRPr kumimoji="1" lang="ja-JP" altLang="en-US" sz="2000" b="1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11644"/>
              </p:ext>
            </p:extLst>
          </p:nvPr>
        </p:nvGraphicFramePr>
        <p:xfrm>
          <a:off x="582910" y="2411760"/>
          <a:ext cx="5742806" cy="936104"/>
        </p:xfrm>
        <a:graphic>
          <a:graphicData uri="http://schemas.openxmlformats.org/drawingml/2006/table">
            <a:tbl>
              <a:tblPr/>
              <a:tblGrid>
                <a:gridCol w="122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所管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施設名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所在地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漁業調査指導船「興洋」の概要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トン数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馬力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乗組員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小笠原支庁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（東京都総務局）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小笠原水産センター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小笠原村父島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87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1,400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9</a:t>
                      </a:r>
                    </a:p>
                  </a:txBody>
                  <a:tcPr marL="7558" marR="7558" marT="755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717112"/>
            <a:ext cx="2952327" cy="21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71" y="3707904"/>
            <a:ext cx="2982832" cy="21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Documents and Settings\tanaka\デスクトップ\P802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410" y="6300192"/>
            <a:ext cx="2940283" cy="21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写真\調査風景\ネット調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42" y="6308386"/>
            <a:ext cx="2955560" cy="21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04664" y="5840366"/>
            <a:ext cx="295232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+mn-ea"/>
              </a:rPr>
              <a:t>小笠原水産センター全景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56670" y="5840366"/>
            <a:ext cx="29828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+mn-ea"/>
              </a:rPr>
              <a:t>東京都漁業調査指導船「興洋」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7410" y="8460432"/>
            <a:ext cx="294028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+mn-ea"/>
              </a:rPr>
              <a:t>メカジキの生態調査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83942" y="8460431"/>
            <a:ext cx="29594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+mn-ea"/>
              </a:rPr>
              <a:t>プランクトンの分布調査</a:t>
            </a:r>
            <a:endParaRPr kumimoji="1" lang="ja-JP" altLang="en-US" sz="1200" b="1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02" y="6358050"/>
            <a:ext cx="1171457" cy="87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88640" y="3770620"/>
            <a:ext cx="2520280" cy="3693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188640" y="242228"/>
            <a:ext cx="4608512" cy="3693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0648" y="263714"/>
            <a:ext cx="43941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漁業調査指導船の業務と海技職の勤務について</a:t>
            </a:r>
            <a:endParaRPr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404664" y="4139952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en-US" altLang="ja-JP" sz="1400" dirty="0"/>
              <a:t>1</a:t>
            </a:r>
            <a:r>
              <a:rPr lang="en-US" altLang="ja-JP" sz="1400" dirty="0" smtClean="0"/>
              <a:t>)</a:t>
            </a:r>
            <a:r>
              <a:rPr lang="ja-JP" altLang="en-US" sz="1400" dirty="0"/>
              <a:t>初任給</a:t>
            </a:r>
          </a:p>
          <a:p>
            <a:r>
              <a:rPr lang="ja-JP" altLang="en-US" sz="1400" dirty="0" smtClean="0"/>
              <a:t>　　１９１，６００円　程度</a:t>
            </a:r>
            <a:endParaRPr lang="en-US" altLang="ja-JP" sz="1400" dirty="0" smtClean="0"/>
          </a:p>
          <a:p>
            <a:r>
              <a:rPr lang="ja-JP" altLang="en-US" sz="1200" dirty="0" smtClean="0"/>
              <a:t>　　　　◆</a:t>
            </a:r>
            <a:r>
              <a:rPr lang="ja-JP" altLang="en-US" sz="1200" dirty="0"/>
              <a:t>給料</a:t>
            </a:r>
            <a:r>
              <a:rPr lang="ja-JP" altLang="en-US" sz="1200" dirty="0" smtClean="0"/>
              <a:t>月額に</a:t>
            </a:r>
            <a:r>
              <a:rPr lang="ja-JP" altLang="en-US" sz="1200" dirty="0"/>
              <a:t>特地勤務手当、地域手当を加算したものです</a:t>
            </a:r>
            <a:r>
              <a:rPr lang="ja-JP" altLang="en-US" sz="1200" dirty="0" smtClean="0"/>
              <a:t>（令和３年</a:t>
            </a:r>
            <a:r>
              <a:rPr lang="ja-JP" altLang="en-US" sz="1200" dirty="0"/>
              <a:t>４月１日現在）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◆職歴</a:t>
            </a:r>
            <a:r>
              <a:rPr lang="ja-JP" altLang="en-US" sz="1200" dirty="0"/>
              <a:t>等がある場合は一定の基準により加算されることが</a:t>
            </a:r>
            <a:r>
              <a:rPr lang="ja-JP" altLang="en-US" sz="1200" dirty="0" smtClean="0"/>
              <a:t>あります。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◆上記</a:t>
            </a:r>
            <a:r>
              <a:rPr lang="ja-JP" altLang="en-US" sz="1200" dirty="0"/>
              <a:t>のほか、準特地勤務手当、扶養手当</a:t>
            </a:r>
            <a:r>
              <a:rPr lang="ja-JP" altLang="en-US" sz="1200" dirty="0" smtClean="0"/>
              <a:t>、期末</a:t>
            </a:r>
            <a:r>
              <a:rPr lang="ja-JP" altLang="en-US" sz="1200" dirty="0"/>
              <a:t>・勤勉手当等が支給</a:t>
            </a:r>
            <a:r>
              <a:rPr lang="ja-JP" altLang="en-US" sz="1200" dirty="0" smtClean="0"/>
              <a:t>されます。</a:t>
            </a:r>
            <a:endParaRPr lang="en-US" altLang="ja-JP" sz="1200" dirty="0" smtClean="0"/>
          </a:p>
          <a:p>
            <a:endParaRPr lang="ja-JP" altLang="en-US" sz="1200" dirty="0"/>
          </a:p>
          <a:p>
            <a:r>
              <a:rPr lang="en-US" altLang="ja-JP" sz="1400" dirty="0"/>
              <a:t>(2</a:t>
            </a:r>
            <a:r>
              <a:rPr lang="en-US" altLang="ja-JP" sz="1400" dirty="0" smtClean="0"/>
              <a:t>)</a:t>
            </a:r>
            <a:r>
              <a:rPr lang="ja-JP" altLang="en-US" sz="1400" dirty="0"/>
              <a:t>休暇</a:t>
            </a:r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◆休暇制度は</a:t>
            </a:r>
            <a:r>
              <a:rPr lang="ja-JP" altLang="en-US" sz="1200" dirty="0"/>
              <a:t>、</a:t>
            </a:r>
            <a:r>
              <a:rPr lang="en-US" altLang="ja-JP" sz="1200" dirty="0"/>
              <a:t>1</a:t>
            </a:r>
            <a:r>
              <a:rPr lang="ja-JP" altLang="en-US" sz="1200" dirty="0"/>
              <a:t>年間に</a:t>
            </a:r>
            <a:r>
              <a:rPr lang="en-US" altLang="ja-JP" sz="1200" dirty="0"/>
              <a:t>20</a:t>
            </a:r>
            <a:r>
              <a:rPr lang="ja-JP" altLang="en-US" sz="1200" dirty="0"/>
              <a:t>日（</a:t>
            </a:r>
            <a:r>
              <a:rPr lang="en-US" altLang="ja-JP" sz="1200" dirty="0"/>
              <a:t>4</a:t>
            </a:r>
            <a:r>
              <a:rPr lang="ja-JP" altLang="en-US" sz="1200" dirty="0"/>
              <a:t>月</a:t>
            </a:r>
            <a:r>
              <a:rPr lang="en-US" altLang="ja-JP" sz="1200" dirty="0"/>
              <a:t>1</a:t>
            </a:r>
            <a:r>
              <a:rPr lang="ja-JP" altLang="en-US" sz="1200" dirty="0"/>
              <a:t>日採用の場合は</a:t>
            </a:r>
            <a:r>
              <a:rPr lang="en-US" altLang="ja-JP" sz="1200" dirty="0"/>
              <a:t>15</a:t>
            </a:r>
            <a:r>
              <a:rPr lang="ja-JP" altLang="en-US" sz="1200" dirty="0"/>
              <a:t>日）付与される年次有給休暇を</a:t>
            </a:r>
            <a:r>
              <a:rPr lang="ja-JP" altLang="en-US" sz="1200" dirty="0" smtClean="0"/>
              <a:t>はじ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めと</a:t>
            </a:r>
            <a:r>
              <a:rPr lang="ja-JP" altLang="en-US" sz="1200" dirty="0"/>
              <a:t>して、妊娠・出産・育児に関係する休暇、慶弔休暇、夏季休暇、介護休暇、</a:t>
            </a:r>
            <a:r>
              <a:rPr lang="ja-JP" altLang="en-US" sz="1200" dirty="0" smtClean="0"/>
              <a:t>ボランテ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</a:t>
            </a:r>
            <a:r>
              <a:rPr lang="ja-JP" altLang="en-US" sz="1200" dirty="0" err="1" smtClean="0"/>
              <a:t>ィ</a:t>
            </a:r>
            <a:r>
              <a:rPr lang="ja-JP" altLang="en-US" sz="1200" dirty="0" smtClean="0"/>
              <a:t>ア</a:t>
            </a:r>
            <a:r>
              <a:rPr lang="ja-JP" altLang="en-US" sz="1200" dirty="0"/>
              <a:t>休暇、長期勤続休暇などがあります。また、育児に関する休業制度も整備されて</a:t>
            </a:r>
            <a:r>
              <a:rPr lang="ja-JP" altLang="en-US" sz="1200" dirty="0" smtClean="0"/>
              <a:t>い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ます。　　　　</a:t>
            </a:r>
            <a:r>
              <a:rPr lang="en-US" altLang="ja-JP" sz="1100" dirty="0" smtClean="0"/>
              <a:t>※</a:t>
            </a:r>
            <a:r>
              <a:rPr lang="ja-JP" altLang="en-US" sz="1100" dirty="0"/>
              <a:t>休暇制度は変更となる場合があります</a:t>
            </a:r>
            <a:r>
              <a:rPr lang="ja-JP" altLang="en-US" sz="1100" dirty="0" smtClean="0"/>
              <a:t>。</a:t>
            </a:r>
            <a:endParaRPr lang="en-US" altLang="ja-JP" sz="1100" dirty="0" smtClean="0"/>
          </a:p>
          <a:p>
            <a:endParaRPr lang="ja-JP" altLang="en-US" sz="1200" dirty="0"/>
          </a:p>
          <a:p>
            <a:r>
              <a:rPr lang="en-US" altLang="ja-JP" sz="1400" dirty="0"/>
              <a:t>(3</a:t>
            </a:r>
            <a:r>
              <a:rPr lang="en-US" altLang="ja-JP" sz="1400" dirty="0" smtClean="0"/>
              <a:t>)</a:t>
            </a:r>
            <a:r>
              <a:rPr lang="ja-JP" altLang="en-US" sz="1400" dirty="0"/>
              <a:t>健康管理</a:t>
            </a:r>
          </a:p>
          <a:p>
            <a:r>
              <a:rPr lang="ja-JP" altLang="en-US" sz="1200" dirty="0" smtClean="0"/>
              <a:t>　　　　◆定期</a:t>
            </a:r>
            <a:r>
              <a:rPr lang="ja-JP" altLang="en-US" sz="1200" dirty="0"/>
              <a:t>健康診断をはじめとする各種健診や保健指導、健康相談等を実施しているほか</a:t>
            </a:r>
            <a:r>
              <a:rPr lang="ja-JP" altLang="en-US" sz="1200" dirty="0" smtClean="0"/>
              <a:t>、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専門員</a:t>
            </a:r>
            <a:r>
              <a:rPr lang="ja-JP" altLang="en-US" sz="1200" dirty="0"/>
              <a:t>による職員の心の健康づくりの支援を行っています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en-US" altLang="ja-JP" sz="1400" dirty="0" smtClean="0"/>
              <a:t>(4)</a:t>
            </a:r>
            <a:r>
              <a:rPr lang="ja-JP" altLang="en-US" sz="1400" dirty="0" smtClean="0"/>
              <a:t>職員住宅</a:t>
            </a:r>
            <a:endParaRPr lang="en-US" altLang="ja-JP" sz="1400" dirty="0" smtClean="0"/>
          </a:p>
          <a:p>
            <a:r>
              <a:rPr lang="ja-JP" altLang="en-US" sz="1200" dirty="0" smtClean="0"/>
              <a:t>　　　　◆島</a:t>
            </a:r>
            <a:r>
              <a:rPr lang="ja-JP" altLang="en-US" sz="1200" dirty="0" err="1"/>
              <a:t>しょ</a:t>
            </a:r>
            <a:r>
              <a:rPr lang="ja-JP" altLang="en-US" sz="1200" dirty="0"/>
              <a:t>地域には職員住宅が設置されています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en-US" altLang="ja-JP" sz="1400" dirty="0" smtClean="0"/>
              <a:t>(5)</a:t>
            </a:r>
            <a:r>
              <a:rPr lang="ja-JP" altLang="en-US" sz="1400" dirty="0"/>
              <a:t>その他</a:t>
            </a:r>
            <a:endParaRPr lang="en-US" altLang="ja-JP" sz="1400" dirty="0"/>
          </a:p>
          <a:p>
            <a:r>
              <a:rPr lang="ja-JP" altLang="en-US" sz="1200" dirty="0"/>
              <a:t>　　　　</a:t>
            </a:r>
            <a:r>
              <a:rPr lang="ja-JP" altLang="en-US" sz="1200" dirty="0" smtClean="0"/>
              <a:t>◆共済</a:t>
            </a:r>
            <a:r>
              <a:rPr lang="ja-JP" altLang="en-US" sz="1200" dirty="0"/>
              <a:t>組合と職員互助組合（（一財）東京都人材支援事業団）で職員の福利厚生を実施</a:t>
            </a:r>
            <a:r>
              <a:rPr lang="ja-JP" altLang="en-US" sz="1200" dirty="0" smtClean="0"/>
              <a:t>し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て</a:t>
            </a:r>
            <a:r>
              <a:rPr lang="ja-JP" altLang="en-US" sz="1200" dirty="0"/>
              <a:t>います。共済組合では、医療保険、年金業務の他、福祉事業として施設の運営など</a:t>
            </a:r>
            <a:r>
              <a:rPr lang="ja-JP" altLang="en-US" sz="1200" dirty="0" smtClean="0"/>
              <a:t>を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行って</a:t>
            </a:r>
            <a:r>
              <a:rPr lang="ja-JP" altLang="en-US" sz="1200" dirty="0"/>
              <a:t>います。人材支援事業団では、団体定期保険・損害保険の取り扱いや、「自己</a:t>
            </a:r>
            <a:r>
              <a:rPr lang="ja-JP" altLang="en-US" sz="1200" dirty="0" smtClean="0"/>
              <a:t>啓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発</a:t>
            </a:r>
            <a:r>
              <a:rPr lang="ja-JP" altLang="en-US" sz="1200" dirty="0"/>
              <a:t>」「旅行」「育児・介護施設利用」等の各種助成、貸付、給付（祝金・見舞金等）など</a:t>
            </a:r>
            <a:r>
              <a:rPr lang="ja-JP" altLang="en-US" sz="1200" dirty="0" smtClean="0"/>
              <a:t>の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各事業</a:t>
            </a:r>
            <a:r>
              <a:rPr lang="ja-JP" altLang="en-US" sz="1200" dirty="0"/>
              <a:t>を実施し、会員の生活をサポートしています</a:t>
            </a:r>
            <a:r>
              <a:rPr lang="ja-JP" altLang="en-US" sz="1200" dirty="0" smtClean="0"/>
              <a:t>。</a:t>
            </a:r>
            <a:endParaRPr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277788" y="379210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初任給・休暇・福利厚生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387028" y="619686"/>
            <a:ext cx="60877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en-US" altLang="ja-JP" sz="1400" dirty="0"/>
              <a:t>1)</a:t>
            </a:r>
            <a:r>
              <a:rPr lang="ja-JP" altLang="en-US" sz="1400" dirty="0"/>
              <a:t>漁業調査指導船の主な業務</a:t>
            </a:r>
          </a:p>
          <a:p>
            <a:r>
              <a:rPr lang="ja-JP" altLang="en-US" sz="1200" dirty="0" smtClean="0"/>
              <a:t>　①</a:t>
            </a:r>
            <a:r>
              <a:rPr lang="ja-JP" altLang="en-US" sz="1200" dirty="0"/>
              <a:t>海洋</a:t>
            </a:r>
            <a:r>
              <a:rPr lang="ja-JP" altLang="en-US" sz="1200" dirty="0" smtClean="0"/>
              <a:t>環境（水温・塩分・潮流など）の監視</a:t>
            </a:r>
            <a:endParaRPr lang="en-US" altLang="ja-JP" sz="1200" dirty="0" smtClean="0"/>
          </a:p>
          <a:p>
            <a:r>
              <a:rPr lang="ja-JP" altLang="en-US" sz="1200" dirty="0" smtClean="0"/>
              <a:t>　②試験研究の材料となるデータ・サンプルの収集など</a:t>
            </a:r>
            <a:endParaRPr lang="en-US" altLang="ja-JP" sz="1200" dirty="0" smtClean="0"/>
          </a:p>
          <a:p>
            <a:r>
              <a:rPr lang="ja-JP" altLang="en-US" sz="1200" dirty="0" smtClean="0"/>
              <a:t>　③漁業取締り　　　　</a:t>
            </a:r>
            <a:endParaRPr lang="en-US" altLang="ja-JP" sz="1200" dirty="0" smtClean="0"/>
          </a:p>
          <a:p>
            <a:endParaRPr lang="ja-JP" altLang="en-US" sz="1400" dirty="0" smtClean="0"/>
          </a:p>
          <a:p>
            <a:r>
              <a:rPr lang="en-US" altLang="ja-JP" sz="1400" dirty="0" smtClean="0"/>
              <a:t>(</a:t>
            </a:r>
            <a:r>
              <a:rPr lang="en-US" altLang="ja-JP" sz="1400" dirty="0"/>
              <a:t>2)</a:t>
            </a:r>
            <a:r>
              <a:rPr lang="ja-JP" altLang="en-US" sz="1400" dirty="0"/>
              <a:t>海技職の仕事</a:t>
            </a:r>
          </a:p>
          <a:p>
            <a:r>
              <a:rPr lang="ja-JP" altLang="en-US" sz="1200" dirty="0" smtClean="0"/>
              <a:t>　①船舶の運航（操縦、甲板作業、機関の保守管理など）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②漁労・観測業務（魚類やプランクトンの採集、調査に必要な計器や機械の操作など）</a:t>
            </a:r>
            <a:endParaRPr lang="en-US" altLang="ja-JP" sz="1200" dirty="0" smtClean="0"/>
          </a:p>
          <a:p>
            <a:r>
              <a:rPr lang="ja-JP" altLang="en-US" sz="1200" dirty="0" smtClean="0"/>
              <a:t>　③乗組員</a:t>
            </a:r>
            <a:r>
              <a:rPr lang="ja-JP" altLang="en-US" sz="1200" dirty="0"/>
              <a:t>の食事を作る厨房</a:t>
            </a:r>
            <a:r>
              <a:rPr lang="ja-JP" altLang="en-US" sz="1200" dirty="0" smtClean="0"/>
              <a:t>作業</a:t>
            </a:r>
            <a:endParaRPr lang="en-US" altLang="ja-JP" sz="1200" dirty="0" smtClean="0"/>
          </a:p>
          <a:p>
            <a:endParaRPr lang="ja-JP" altLang="en-US" sz="1400" dirty="0"/>
          </a:p>
          <a:p>
            <a:r>
              <a:rPr lang="en-US" altLang="ja-JP" sz="1400" dirty="0"/>
              <a:t>(3)</a:t>
            </a:r>
            <a:r>
              <a:rPr lang="ja-JP" altLang="en-US" sz="1400" dirty="0"/>
              <a:t>海技職の勤務</a:t>
            </a:r>
          </a:p>
          <a:p>
            <a:r>
              <a:rPr lang="ja-JP" altLang="en-US" sz="1200" dirty="0" smtClean="0"/>
              <a:t>　◆漁業</a:t>
            </a:r>
            <a:r>
              <a:rPr lang="ja-JP" altLang="en-US" sz="1200" dirty="0"/>
              <a:t>調査指導船の運航形態は、基本的に朝、港を出て夕方に仕事を</a:t>
            </a:r>
            <a:r>
              <a:rPr lang="ja-JP" altLang="en-US" sz="1200" dirty="0" smtClean="0"/>
              <a:t>終えて港</a:t>
            </a:r>
            <a:r>
              <a:rPr lang="ja-JP" altLang="en-US" sz="1200" dirty="0"/>
              <a:t>に戻る</a:t>
            </a:r>
            <a:r>
              <a:rPr lang="ja-JP" altLang="en-US" sz="1200" dirty="0" smtClean="0"/>
              <a:t>日　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帰り</a:t>
            </a:r>
            <a:r>
              <a:rPr lang="ja-JP" altLang="en-US" sz="1200" dirty="0"/>
              <a:t>航海ですが、調査内容によって、早朝に出港することや</a:t>
            </a:r>
            <a:r>
              <a:rPr lang="en-US" altLang="ja-JP" sz="1200" dirty="0"/>
              <a:t>10</a:t>
            </a:r>
            <a:r>
              <a:rPr lang="ja-JP" altLang="en-US" sz="1200" dirty="0" smtClean="0"/>
              <a:t>日程度</a:t>
            </a:r>
            <a:r>
              <a:rPr lang="ja-JP" altLang="en-US" sz="1200" dirty="0"/>
              <a:t>の長期航海に</a:t>
            </a:r>
            <a:r>
              <a:rPr lang="ja-JP" altLang="en-US" sz="1200" dirty="0" smtClean="0"/>
              <a:t>なる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ことも</a:t>
            </a:r>
            <a:r>
              <a:rPr lang="ja-JP" altLang="en-US" sz="1200" dirty="0"/>
              <a:t>あり、その間は船の中で寝泊まりすることに</a:t>
            </a:r>
            <a:r>
              <a:rPr lang="ja-JP" altLang="en-US" sz="1200" dirty="0" smtClean="0"/>
              <a:t>なります</a:t>
            </a:r>
            <a:r>
              <a:rPr lang="ja-JP" altLang="en-US" sz="1200" dirty="0"/>
              <a:t>。休暇等は一般の東京都</a:t>
            </a:r>
            <a:r>
              <a:rPr lang="ja-JP" altLang="en-US" sz="1200" dirty="0" smtClean="0"/>
              <a:t>職員　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と同一</a:t>
            </a:r>
            <a:r>
              <a:rPr lang="ja-JP" altLang="en-US" sz="1200" dirty="0"/>
              <a:t>条件です。</a:t>
            </a:r>
          </a:p>
        </p:txBody>
      </p:sp>
    </p:spTree>
    <p:extLst>
      <p:ext uri="{BB962C8B-B14F-4D97-AF65-F5344CB8AC3E}">
        <p14:creationId xmlns:p14="http://schemas.microsoft.com/office/powerpoint/2010/main" val="133068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744</Words>
  <Application/>
  <PresentationFormat>画面に合わせる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 P丸ゴシック体M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takio</dc:creator>
  <cp:lastModifiedBy>東京都</cp:lastModifiedBy>
  <cp:revision>54</cp:revision>
  <dcterms:created xsi:type="dcterms:W3CDTF">2019-05-03T06:09:12Z</dcterms:created>
  <dcterms:modified xsi:type="dcterms:W3CDTF">2021-03-30T23:48:56Z</dcterms:modified>
</cp:coreProperties>
</file>