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</p:sldIdLst>
  <p:sldSz cx="6858000" cy="9906000" type="A4"/>
  <p:notesSz cx="7556500" cy="106934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668" userDrawn="1">
          <p15:clr>
            <a:srgbClr val="A4A3A4"/>
          </p15:clr>
        </p15:guide>
        <p15:guide id="2" pos="19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城　智聡" initials="城　智聡" lastIdx="0" clrIdx="0">
    <p:extLst>
      <p:ext uri="{19B8F6BF-5375-455C-9EA6-DF929625EA0E}">
        <p15:presenceInfo xmlns:p15="http://schemas.microsoft.com/office/powerpoint/2012/main" userId="S-1-5-21-2584162954-2024034027-3327744939-26553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スタイルなし、表のグリッド線あり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028" autoAdjust="0"/>
    <p:restoredTop sz="94660"/>
  </p:normalViewPr>
  <p:slideViewPr>
    <p:cSldViewPr>
      <p:cViewPr varScale="1">
        <p:scale>
          <a:sx n="73" d="100"/>
          <a:sy n="73" d="100"/>
        </p:scale>
        <p:origin x="858" y="66"/>
      </p:cViewPr>
      <p:guideLst>
        <p:guide orient="horz" pos="2668"/>
        <p:guide pos="19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514782" y="3070860"/>
            <a:ext cx="5834198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029565" y="5547360"/>
            <a:ext cx="48046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43188" y="2278380"/>
            <a:ext cx="29857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534838" y="2278380"/>
            <a:ext cx="298573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43188" y="396240"/>
            <a:ext cx="6177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3188" y="2278380"/>
            <a:ext cx="6177387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333680" y="9212580"/>
            <a:ext cx="219640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43188" y="9212580"/>
            <a:ext cx="1578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3/31/2025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941910" y="9212580"/>
            <a:ext cx="157866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9.wmf"/><Relationship Id="rId3" Type="http://schemas.microsoft.com/office/2007/relationships/hdphoto" Target="../media/hdphoto1.wdp"/><Relationship Id="rId7" Type="http://schemas.microsoft.com/office/2007/relationships/hdphoto" Target="../media/hdphoto3.wdp"/><Relationship Id="rId12" Type="http://schemas.microsoft.com/office/2007/relationships/hdphoto" Target="../media/hdphoto5.wdp"/><Relationship Id="rId2" Type="http://schemas.openxmlformats.org/officeDocument/2006/relationships/image" Target="../media/image3.png"/><Relationship Id="rId16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8.png"/><Relationship Id="rId5" Type="http://schemas.microsoft.com/office/2007/relationships/hdphoto" Target="../media/hdphoto2.wdp"/><Relationship Id="rId15" Type="http://schemas.microsoft.com/office/2007/relationships/hdphoto" Target="../media/hdphoto6.wdp"/><Relationship Id="rId10" Type="http://schemas.openxmlformats.org/officeDocument/2006/relationships/image" Target="../media/image7.wmf"/><Relationship Id="rId4" Type="http://schemas.openxmlformats.org/officeDocument/2006/relationships/image" Target="../media/image4.png"/><Relationship Id="rId9" Type="http://schemas.microsoft.com/office/2007/relationships/hdphoto" Target="../media/hdphoto4.wdp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68790567"/>
              </p:ext>
            </p:extLst>
          </p:nvPr>
        </p:nvGraphicFramePr>
        <p:xfrm>
          <a:off x="574108" y="8284201"/>
          <a:ext cx="3048000" cy="122399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874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605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62325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114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区 分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03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4975" algn="l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5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父島漁業指導用海岸局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03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60031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160"/>
                        </a:spcBef>
                      </a:pPr>
                      <a:r>
                        <a:rPr sz="1100" spc="-7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局舎所在地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032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24815" algn="l">
                        <a:lnSpc>
                          <a:spcPct val="100000"/>
                        </a:lnSpc>
                        <a:spcBef>
                          <a:spcPts val="234"/>
                        </a:spcBef>
                      </a:pPr>
                      <a:r>
                        <a:rPr sz="1100" spc="-75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東京都小笠原村父島字清瀬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9844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787">
                <a:tc>
                  <a:txBody>
                    <a:bodyPr/>
                    <a:lstStyle/>
                    <a:p>
                      <a:pPr marL="8890" algn="ctr">
                        <a:lnSpc>
                          <a:spcPct val="100000"/>
                        </a:lnSpc>
                        <a:spcBef>
                          <a:spcPts val="219"/>
                        </a:spcBef>
                      </a:pPr>
                      <a:r>
                        <a:rPr sz="1100" spc="-7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通信時間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7939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39370" algn="ctr">
                        <a:lnSpc>
                          <a:spcPts val="980"/>
                        </a:lnSpc>
                      </a:pPr>
                      <a:r>
                        <a:rPr lang="ja-JP" altLang="en-US" sz="1100" spc="-1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　</a:t>
                      </a:r>
                      <a:r>
                        <a:rPr sz="1100" spc="-1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8：00～17：00</a:t>
                      </a:r>
                      <a:endParaRPr lang="en-US" sz="1100" spc="-1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  <a:p>
                      <a:pPr marL="39370" algn="l">
                        <a:lnSpc>
                          <a:spcPts val="980"/>
                        </a:lnSpc>
                      </a:pPr>
                      <a:r>
                        <a:rPr lang="ja-JP" altLang="en-US" sz="1100" spc="-1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　　（</a:t>
                      </a:r>
                      <a:r>
                        <a:rPr sz="110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必要に応じ、</a:t>
                      </a:r>
                      <a:r>
                        <a:rPr sz="1100" spc="-1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6：00～21：00）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76856">
                <a:tc>
                  <a:txBody>
                    <a:bodyPr/>
                    <a:lstStyle/>
                    <a:p>
                      <a:pPr marL="7620" algn="ctr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114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対 象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7940" marB="0" anchor="ctr">
                    <a:lnL w="6350">
                      <a:solidFill>
                        <a:srgbClr val="000000"/>
                      </a:solidFill>
                      <a:prstDash val="soli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438784" algn="l">
                        <a:lnSpc>
                          <a:spcPct val="100000"/>
                        </a:lnSpc>
                        <a:spcBef>
                          <a:spcPts val="220"/>
                        </a:spcBef>
                      </a:pPr>
                      <a:r>
                        <a:rPr sz="1100" spc="-4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官庁船１隻</a:t>
                      </a:r>
                      <a:r>
                        <a:rPr lang="ja-JP" altLang="en-US" sz="1100" spc="-40" dirty="0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、</a:t>
                      </a:r>
                      <a:r>
                        <a:rPr sz="1100" spc="-40" dirty="0" err="1">
                          <a:latin typeface="Meiryo UI" panose="020B0604030504040204" pitchFamily="50" charset="-128"/>
                          <a:ea typeface="Meiryo UI" panose="020B0604030504040204" pitchFamily="50" charset="-128"/>
                          <a:cs typeface="ＭＳ 明朝"/>
                        </a:rPr>
                        <a:t>地元漁船など</a:t>
                      </a:r>
                      <a:endParaRPr sz="1100" dirty="0">
                        <a:latin typeface="Meiryo UI" panose="020B0604030504040204" pitchFamily="50" charset="-128"/>
                        <a:ea typeface="Meiryo UI" panose="020B0604030504040204" pitchFamily="50" charset="-128"/>
                        <a:cs typeface="ＭＳ 明朝"/>
                      </a:endParaRPr>
                    </a:p>
                  </a:txBody>
                  <a:tcPr marL="0" marR="0" marT="2794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000000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object 8"/>
          <p:cNvSpPr/>
          <p:nvPr/>
        </p:nvSpPr>
        <p:spPr>
          <a:xfrm>
            <a:off x="1116965" y="1426695"/>
            <a:ext cx="3184525" cy="324000"/>
          </a:xfrm>
          <a:custGeom>
            <a:avLst/>
            <a:gdLst/>
            <a:ahLst/>
            <a:cxnLst/>
            <a:rect l="l" t="t" r="r" b="b"/>
            <a:pathLst>
              <a:path w="3184525" h="427355">
                <a:moveTo>
                  <a:pt x="3127121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369950"/>
                </a:lnTo>
                <a:lnTo>
                  <a:pt x="4504" y="392314"/>
                </a:lnTo>
                <a:lnTo>
                  <a:pt x="16795" y="410559"/>
                </a:lnTo>
                <a:lnTo>
                  <a:pt x="35040" y="422850"/>
                </a:lnTo>
                <a:lnTo>
                  <a:pt x="57403" y="427354"/>
                </a:lnTo>
                <a:lnTo>
                  <a:pt x="3127121" y="427354"/>
                </a:lnTo>
                <a:lnTo>
                  <a:pt x="3149484" y="422850"/>
                </a:lnTo>
                <a:lnTo>
                  <a:pt x="3167729" y="410559"/>
                </a:lnTo>
                <a:lnTo>
                  <a:pt x="3180020" y="392314"/>
                </a:lnTo>
                <a:lnTo>
                  <a:pt x="3184525" y="369950"/>
                </a:lnTo>
                <a:lnTo>
                  <a:pt x="3184525" y="57403"/>
                </a:lnTo>
                <a:lnTo>
                  <a:pt x="3180020" y="35040"/>
                </a:lnTo>
                <a:lnTo>
                  <a:pt x="3167729" y="16795"/>
                </a:lnTo>
                <a:lnTo>
                  <a:pt x="3149484" y="4504"/>
                </a:lnTo>
                <a:lnTo>
                  <a:pt x="3127121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marL="198755" algn="ctr">
              <a:spcBef>
                <a:spcPts val="100"/>
              </a:spcBef>
              <a:tabLst>
                <a:tab pos="1043305" algn="l"/>
              </a:tabLst>
            </a:pPr>
            <a:r>
              <a:rPr lang="ja-JP" altLang="en-US" sz="1400" b="1" spc="-65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創英角ｺﾞｼｯｸUB"/>
              </a:rPr>
              <a:t>センターの役割と無線通信職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HGP創英角ｺﾞｼｯｸUB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79094" y="1428600"/>
            <a:ext cx="577850" cy="324000"/>
          </a:xfrm>
          <a:custGeom>
            <a:avLst/>
            <a:gdLst/>
            <a:ahLst/>
            <a:cxnLst/>
            <a:rect l="l" t="t" r="r" b="b"/>
            <a:pathLst>
              <a:path w="577850" h="422275">
                <a:moveTo>
                  <a:pt x="528637" y="0"/>
                </a:moveTo>
                <a:lnTo>
                  <a:pt x="49212" y="0"/>
                </a:lnTo>
                <a:lnTo>
                  <a:pt x="30057" y="3857"/>
                </a:lnTo>
                <a:lnTo>
                  <a:pt x="14414" y="14382"/>
                </a:lnTo>
                <a:lnTo>
                  <a:pt x="3867" y="30003"/>
                </a:lnTo>
                <a:lnTo>
                  <a:pt x="0" y="49149"/>
                </a:lnTo>
                <a:lnTo>
                  <a:pt x="0" y="373125"/>
                </a:lnTo>
                <a:lnTo>
                  <a:pt x="3867" y="392271"/>
                </a:lnTo>
                <a:lnTo>
                  <a:pt x="14414" y="407892"/>
                </a:lnTo>
                <a:lnTo>
                  <a:pt x="30057" y="418417"/>
                </a:lnTo>
                <a:lnTo>
                  <a:pt x="49212" y="422275"/>
                </a:lnTo>
                <a:lnTo>
                  <a:pt x="528637" y="422275"/>
                </a:lnTo>
                <a:lnTo>
                  <a:pt x="547819" y="418417"/>
                </a:lnTo>
                <a:lnTo>
                  <a:pt x="563459" y="407892"/>
                </a:lnTo>
                <a:lnTo>
                  <a:pt x="573991" y="392271"/>
                </a:lnTo>
                <a:lnTo>
                  <a:pt x="577849" y="373125"/>
                </a:lnTo>
                <a:lnTo>
                  <a:pt x="577849" y="49149"/>
                </a:lnTo>
                <a:lnTo>
                  <a:pt x="573991" y="30003"/>
                </a:lnTo>
                <a:lnTo>
                  <a:pt x="563459" y="14382"/>
                </a:lnTo>
                <a:lnTo>
                  <a:pt x="547819" y="3857"/>
                </a:lnTo>
                <a:lnTo>
                  <a:pt x="528637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１</a:t>
            </a:r>
            <a:endParaRPr sz="1400" b="1" dirty="0">
              <a:solidFill>
                <a:schemeClr val="bg1"/>
              </a:solidFill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3884" y="1776283"/>
            <a:ext cx="5994400" cy="192488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just">
              <a:lnSpc>
                <a:spcPct val="150000"/>
              </a:lnSpc>
            </a:pPr>
            <a:r>
              <a:rPr lang="ja-JP" altLang="en-US" sz="1400" spc="-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小笠原水産センターは、小笠原諸島海域を中心に、水産資源や生育環境等の研究を行い、漁業者や都民の生活を支援しています。</a:t>
            </a:r>
            <a:endParaRPr lang="en-US" altLang="ja-JP" sz="1400" spc="-5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R="5080" algn="just">
              <a:lnSpc>
                <a:spcPct val="150000"/>
              </a:lnSpc>
            </a:pPr>
            <a:r>
              <a:rPr lang="ja-JP" altLang="en-US" sz="1400" spc="-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無線通信職として採用されると、陸上無線局（指導用海岸局）に配属されます。</a:t>
            </a:r>
            <a:endParaRPr lang="en-US" altLang="ja-JP" sz="1400" spc="-5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R="5080" algn="just">
              <a:lnSpc>
                <a:spcPct val="150000"/>
              </a:lnSpc>
            </a:pPr>
            <a:r>
              <a:rPr lang="ja-JP" altLang="en-US" sz="1400" spc="-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採用後は、陸上勤務と海上勤務（船舶局）間での異動や、東京都庁舎（新宿）、大島や八丈島など他の島へ転勤する場合があります。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</p:txBody>
      </p:sp>
      <p:sp>
        <p:nvSpPr>
          <p:cNvPr id="11" name="object 11"/>
          <p:cNvSpPr/>
          <p:nvPr/>
        </p:nvSpPr>
        <p:spPr>
          <a:xfrm>
            <a:off x="1122680" y="3832189"/>
            <a:ext cx="3144520" cy="324000"/>
          </a:xfrm>
          <a:custGeom>
            <a:avLst/>
            <a:gdLst/>
            <a:ahLst/>
            <a:cxnLst/>
            <a:rect l="l" t="t" r="r" b="b"/>
            <a:pathLst>
              <a:path w="3144520" h="427354">
                <a:moveTo>
                  <a:pt x="3087116" y="0"/>
                </a:moveTo>
                <a:lnTo>
                  <a:pt x="57404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369950"/>
                </a:lnTo>
                <a:lnTo>
                  <a:pt x="4504" y="392314"/>
                </a:lnTo>
                <a:lnTo>
                  <a:pt x="16795" y="410559"/>
                </a:lnTo>
                <a:lnTo>
                  <a:pt x="35040" y="422850"/>
                </a:lnTo>
                <a:lnTo>
                  <a:pt x="57404" y="427354"/>
                </a:lnTo>
                <a:lnTo>
                  <a:pt x="3087116" y="427354"/>
                </a:lnTo>
                <a:lnTo>
                  <a:pt x="3109479" y="422850"/>
                </a:lnTo>
                <a:lnTo>
                  <a:pt x="3127724" y="410559"/>
                </a:lnTo>
                <a:lnTo>
                  <a:pt x="3140015" y="392314"/>
                </a:lnTo>
                <a:lnTo>
                  <a:pt x="3144520" y="369950"/>
                </a:lnTo>
                <a:lnTo>
                  <a:pt x="3144520" y="57403"/>
                </a:lnTo>
                <a:lnTo>
                  <a:pt x="3140015" y="35040"/>
                </a:lnTo>
                <a:lnTo>
                  <a:pt x="3127724" y="16795"/>
                </a:lnTo>
                <a:lnTo>
                  <a:pt x="3109479" y="4504"/>
                </a:lnTo>
                <a:lnTo>
                  <a:pt x="308711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marL="187960" algn="ctr">
              <a:spcBef>
                <a:spcPts val="100"/>
              </a:spcBef>
              <a:tabLst>
                <a:tab pos="1029335" algn="l"/>
              </a:tabLst>
            </a:pPr>
            <a:r>
              <a:rPr lang="ja-JP" altLang="en-US" sz="1400" b="1" spc="-75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創英角ｺﾞｼｯｸUB"/>
              </a:rPr>
              <a:t>陸上無線局の仕事</a:t>
            </a:r>
            <a:endParaRPr lang="ja-JP" altLang="en-US" sz="1400" b="1" dirty="0">
              <a:latin typeface="メイリオ" panose="020B0604030504040204" pitchFamily="50" charset="-128"/>
              <a:ea typeface="メイリオ" panose="020B0604030504040204" pitchFamily="50" charset="-128"/>
              <a:cs typeface="HGP創英角ｺﾞｼｯｸUB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448644" y="3840610"/>
            <a:ext cx="577215" cy="324000"/>
          </a:xfrm>
          <a:custGeom>
            <a:avLst/>
            <a:gdLst/>
            <a:ahLst/>
            <a:cxnLst/>
            <a:rect l="l" t="t" r="r" b="b"/>
            <a:pathLst>
              <a:path w="577215" h="422275">
                <a:moveTo>
                  <a:pt x="528002" y="0"/>
                </a:moveTo>
                <a:lnTo>
                  <a:pt x="49212" y="0"/>
                </a:lnTo>
                <a:lnTo>
                  <a:pt x="30057" y="3857"/>
                </a:lnTo>
                <a:lnTo>
                  <a:pt x="14414" y="14382"/>
                </a:lnTo>
                <a:lnTo>
                  <a:pt x="3867" y="30003"/>
                </a:lnTo>
                <a:lnTo>
                  <a:pt x="0" y="49149"/>
                </a:lnTo>
                <a:lnTo>
                  <a:pt x="0" y="373125"/>
                </a:lnTo>
                <a:lnTo>
                  <a:pt x="3867" y="392271"/>
                </a:lnTo>
                <a:lnTo>
                  <a:pt x="14414" y="407892"/>
                </a:lnTo>
                <a:lnTo>
                  <a:pt x="30057" y="418417"/>
                </a:lnTo>
                <a:lnTo>
                  <a:pt x="49212" y="422275"/>
                </a:lnTo>
                <a:lnTo>
                  <a:pt x="528002" y="422275"/>
                </a:lnTo>
                <a:lnTo>
                  <a:pt x="547184" y="418417"/>
                </a:lnTo>
                <a:lnTo>
                  <a:pt x="562824" y="407892"/>
                </a:lnTo>
                <a:lnTo>
                  <a:pt x="573356" y="392271"/>
                </a:lnTo>
                <a:lnTo>
                  <a:pt x="577215" y="373125"/>
                </a:lnTo>
                <a:lnTo>
                  <a:pt x="577215" y="49149"/>
                </a:lnTo>
                <a:lnTo>
                  <a:pt x="573356" y="30003"/>
                </a:lnTo>
                <a:lnTo>
                  <a:pt x="562824" y="14382"/>
                </a:lnTo>
                <a:lnTo>
                  <a:pt x="547184" y="3857"/>
                </a:lnTo>
                <a:lnTo>
                  <a:pt x="528002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 b="1" spc="-5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創英角ｺﾞｼｯｸUB"/>
              </a:rPr>
              <a:t>２</a:t>
            </a:r>
            <a:endParaRPr sz="14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374557" y="5188976"/>
            <a:ext cx="6096000" cy="30867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（１）</a:t>
            </a:r>
            <a:r>
              <a:rPr sz="14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無線通信職の業務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4955">
              <a:lnSpc>
                <a:spcPct val="150000"/>
              </a:lnSpc>
              <a:spcBef>
                <a:spcPts val="170"/>
              </a:spcBef>
            </a:pPr>
            <a:r>
              <a:rPr sz="1400" spc="-7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① 漁海況調査に関する通信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4955">
              <a:lnSpc>
                <a:spcPct val="150000"/>
              </a:lnSpc>
              <a:spcBef>
                <a:spcPts val="170"/>
              </a:spcBef>
            </a:pPr>
            <a:r>
              <a:rPr sz="1400" spc="-7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② 気象通報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4955">
              <a:lnSpc>
                <a:spcPct val="150000"/>
              </a:lnSpc>
              <a:spcBef>
                <a:spcPts val="155"/>
              </a:spcBef>
            </a:pPr>
            <a:r>
              <a:rPr sz="1400" spc="-7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③ 航行警報、航行安全に関する通信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4955">
              <a:lnSpc>
                <a:spcPct val="150000"/>
              </a:lnSpc>
              <a:spcBef>
                <a:spcPts val="165"/>
              </a:spcBef>
            </a:pPr>
            <a:r>
              <a:rPr sz="1400" spc="-3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④ </a:t>
            </a:r>
            <a:r>
              <a:rPr sz="1400" spc="-35" dirty="0" err="1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遭難、緊急通信</a:t>
            </a:r>
            <a:r>
              <a:rPr sz="1400" spc="-3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 な</a:t>
            </a:r>
            <a:r>
              <a:rPr lang="ja-JP" altLang="en-US" sz="1400" spc="-3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ど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2700">
              <a:lnSpc>
                <a:spcPct val="150000"/>
              </a:lnSpc>
              <a:spcBef>
                <a:spcPts val="600"/>
              </a:spcBef>
            </a:pPr>
            <a:r>
              <a:rPr sz="1400" spc="-5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（２）</a:t>
            </a:r>
            <a:r>
              <a:rPr sz="1400" spc="-3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無線通信職の勤務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92405" marR="5080" indent="132080">
              <a:lnSpc>
                <a:spcPct val="150000"/>
              </a:lnSpc>
              <a:spcBef>
                <a:spcPts val="65"/>
              </a:spcBef>
            </a:pPr>
            <a:r>
              <a:rPr sz="1400" dirty="0" err="1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陸上無線局は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、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年間</a:t>
            </a:r>
            <a:r>
              <a:rPr lang="en-US" altLang="ja-JP"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365</a:t>
            </a:r>
            <a:r>
              <a:rPr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日、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8時から17</a:t>
            </a:r>
            <a:r>
              <a:rPr sz="1400" spc="-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時の限定開局により通信業務を行っています。このた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め、勤務体制は3</a:t>
            </a:r>
            <a:r>
              <a:rPr sz="1400" spc="-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名体制による交代制の不規則勤務です。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</p:txBody>
      </p:sp>
      <p:pic>
        <p:nvPicPr>
          <p:cNvPr id="17" name="object 1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724343" y="8256522"/>
            <a:ext cx="2759100" cy="1252119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 rotWithShape="1">
          <a:blip r:embed="rId3" cstate="print"/>
          <a:srcRect t="11059"/>
          <a:stretch/>
        </p:blipFill>
        <p:spPr>
          <a:xfrm>
            <a:off x="3949280" y="5245424"/>
            <a:ext cx="2309226" cy="1921635"/>
          </a:xfrm>
          <a:prstGeom prst="rect">
            <a:avLst/>
          </a:prstGeom>
        </p:spPr>
      </p:pic>
      <p:sp>
        <p:nvSpPr>
          <p:cNvPr id="19" name="テキスト ボックス 18">
            <a:extLst>
              <a:ext uri="{FF2B5EF4-FFF2-40B4-BE49-F238E27FC236}">
                <a16:creationId xmlns:a16="http://schemas.microsoft.com/office/drawing/2014/main" id="{A2FD3E38-3FFD-8CED-B25E-4B24294ACE6C}"/>
              </a:ext>
            </a:extLst>
          </p:cNvPr>
          <p:cNvSpPr txBox="1"/>
          <p:nvPr/>
        </p:nvSpPr>
        <p:spPr>
          <a:xfrm>
            <a:off x="448644" y="208442"/>
            <a:ext cx="5745484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2800" dirty="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東京都無線通信職</a:t>
            </a:r>
            <a:endParaRPr kumimoji="1" lang="en-US" altLang="ja-JP" sz="2800" dirty="0">
              <a:solidFill>
                <a:srgbClr val="0066FF"/>
              </a:solidFill>
              <a:latin typeface="HGP創英角ﾎﾟｯﾌﾟ体" panose="040B0A00000000000000" pitchFamily="50" charset="-128"/>
              <a:ea typeface="HGP創英角ﾎﾟｯﾌﾟ体" panose="040B0A00000000000000" pitchFamily="50" charset="-128"/>
            </a:endParaRPr>
          </a:p>
          <a:p>
            <a:r>
              <a:rPr kumimoji="1" lang="ja-JP" altLang="en-US" sz="2800" dirty="0">
                <a:solidFill>
                  <a:srgbClr val="0066FF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rPr>
              <a:t>小笠原水産センター無線局のご案内</a:t>
            </a:r>
          </a:p>
        </p:txBody>
      </p:sp>
      <p:sp>
        <p:nvSpPr>
          <p:cNvPr id="2" name="正方形/長方形 1"/>
          <p:cNvSpPr/>
          <p:nvPr/>
        </p:nvSpPr>
        <p:spPr>
          <a:xfrm>
            <a:off x="374557" y="3918125"/>
            <a:ext cx="6178643" cy="1524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>
              <a:lnSpc>
                <a:spcPct val="150000"/>
              </a:lnSpc>
            </a:pP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　陸上無線局の主な業務は、小笠原近海で操業または航海を行う漁業調査指導船、漁船および一般航行船舶に対し、気象警報や航行警報など</a:t>
            </a:r>
            <a:r>
              <a:rPr kumimoji="1" lang="ja-JP" altLang="en-US" sz="140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の情報を</a:t>
            </a:r>
            <a:r>
              <a:rPr kumimoji="1" lang="ja-JP" altLang="en-US" sz="14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提供することで、操業と航海の安全確保に努めることです。</a:t>
            </a:r>
          </a:p>
        </p:txBody>
      </p:sp>
      <p:sp>
        <p:nvSpPr>
          <p:cNvPr id="4" name="正方形/長方形 3"/>
          <p:cNvSpPr/>
          <p:nvPr/>
        </p:nvSpPr>
        <p:spPr>
          <a:xfrm>
            <a:off x="4562543" y="9508641"/>
            <a:ext cx="177163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R="704850" algn="r">
              <a:spcBef>
                <a:spcPts val="105"/>
              </a:spcBef>
            </a:pPr>
            <a:r>
              <a:rPr lang="zh-TW" altLang="en-US" sz="1050" spc="-75" dirty="0">
                <a:latin typeface="メイリオ" panose="020B0604030504040204" pitchFamily="50" charset="-128"/>
                <a:ea typeface="メイリオ" panose="020B0604030504040204" pitchFamily="50" charset="-128"/>
                <a:cs typeface="HG丸ｺﾞｼｯｸM-PRO"/>
              </a:rPr>
              <a:t>無線局舎通信室</a:t>
            </a:r>
            <a:endParaRPr lang="zh-TW" altLang="en-US" sz="1050" dirty="0">
              <a:latin typeface="メイリオ" panose="020B0604030504040204" pitchFamily="50" charset="-128"/>
              <a:ea typeface="メイリオ" panose="020B0604030504040204" pitchFamily="50" charset="-128"/>
              <a:cs typeface="HG丸ｺﾞｼｯｸM-PRO"/>
            </a:endParaRPr>
          </a:p>
        </p:txBody>
      </p:sp>
      <p:sp>
        <p:nvSpPr>
          <p:cNvPr id="23" name="正方形/長方形 22"/>
          <p:cNvSpPr/>
          <p:nvPr/>
        </p:nvSpPr>
        <p:spPr>
          <a:xfrm>
            <a:off x="5029200" y="85482"/>
            <a:ext cx="1981476" cy="46672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1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令和７年４月４日現在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4"/>
          <p:cNvSpPr txBox="1"/>
          <p:nvPr/>
        </p:nvSpPr>
        <p:spPr>
          <a:xfrm>
            <a:off x="368663" y="4115264"/>
            <a:ext cx="6076950" cy="2655855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>
              <a:lnSpc>
                <a:spcPct val="150000"/>
              </a:lnSpc>
              <a:spcBef>
                <a:spcPts val="160"/>
              </a:spcBef>
            </a:pPr>
            <a:r>
              <a:rPr lang="zh-TW" altLang="en-US" sz="1400" b="1" spc="-9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＜初任給＞</a:t>
            </a:r>
            <a:r>
              <a:rPr lang="zh-TW" altLang="en-US" sz="1400" spc="-8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（</a:t>
            </a:r>
            <a:r>
              <a:rPr lang="zh-TW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令和</a:t>
            </a:r>
            <a:r>
              <a:rPr lang="ja-JP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７</a:t>
            </a:r>
            <a:r>
              <a:rPr lang="zh-TW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年４月１日現在</a:t>
            </a:r>
            <a:r>
              <a:rPr lang="zh-TW" altLang="en-US" sz="1400" spc="-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）</a:t>
            </a:r>
            <a:endParaRPr lang="zh-TW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2700" marR="5080">
              <a:lnSpc>
                <a:spcPct val="150000"/>
              </a:lnSpc>
              <a:spcBef>
                <a:spcPts val="400"/>
              </a:spcBef>
            </a:pPr>
            <a:r>
              <a:rPr lang="ja-JP" altLang="en-US" sz="1400" spc="-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　</a:t>
            </a:r>
            <a:r>
              <a:rPr sz="1400" spc="-2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Ⅱ類</a:t>
            </a:r>
            <a:r>
              <a:rPr sz="1400" spc="-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 </a:t>
            </a:r>
            <a:r>
              <a:rPr lang="ja-JP" altLang="en-US" sz="1400" spc="-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２６７，５００</a:t>
            </a:r>
            <a:r>
              <a:rPr sz="1400" spc="-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円</a:t>
            </a:r>
            <a:r>
              <a:rPr lang="ja-JP" altLang="en-US" sz="1400" spc="-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　　</a:t>
            </a:r>
            <a:r>
              <a:rPr sz="1400" spc="-5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 </a:t>
            </a:r>
            <a:r>
              <a:rPr lang="en-US" altLang="ja-JP" sz="1400" spc="-5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Ⅲ</a:t>
            </a:r>
            <a:r>
              <a:rPr sz="1400" spc="-55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類</a:t>
            </a:r>
            <a:r>
              <a:rPr sz="1400" spc="-5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 </a:t>
            </a:r>
            <a:r>
              <a:rPr lang="ja-JP" altLang="en-US" sz="1400" spc="-5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　２５１，９００</a:t>
            </a:r>
            <a:r>
              <a:rPr sz="1400" spc="-5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円</a:t>
            </a:r>
            <a:endParaRPr lang="en-US" sz="1400" spc="-5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3050" algn="just">
              <a:lnSpc>
                <a:spcPct val="150000"/>
              </a:lnSpc>
              <a:spcBef>
                <a:spcPts val="200"/>
              </a:spcBef>
            </a:pPr>
            <a:r>
              <a:rPr lang="ja-JP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＊ 初任給は、給料月額に特地勤務手当、地域手当を加算したものです。</a:t>
            </a: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3050" algn="just">
              <a:lnSpc>
                <a:spcPct val="150000"/>
              </a:lnSpc>
            </a:pPr>
            <a:r>
              <a:rPr lang="ja-JP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＊ 職歴等がある場合は、一定の基準により加算されることがあります（上限あり）。</a:t>
            </a:r>
            <a:endParaRPr lang="en-US" altLang="ja-JP" sz="1400" spc="-7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273050" algn="just">
              <a:lnSpc>
                <a:spcPct val="150000"/>
              </a:lnSpc>
            </a:pPr>
            <a:r>
              <a:rPr lang="ja-JP" altLang="en-US" sz="1400" spc="-7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＊上記のほか、</a:t>
            </a: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準特地勤務手当、扶養手当、期末・勤勉手当などが支給されます。</a:t>
            </a:r>
          </a:p>
          <a:p>
            <a:pPr marL="273050" algn="just">
              <a:lnSpc>
                <a:spcPct val="150000"/>
              </a:lnSpc>
            </a:pPr>
            <a:endParaRPr lang="ja-JP" alt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00504" y="6442373"/>
            <a:ext cx="6025515" cy="307391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50000"/>
              </a:lnSpc>
            </a:pPr>
            <a:r>
              <a:rPr sz="1400" b="1" spc="2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＜休暇＞ </a:t>
            </a:r>
            <a:endParaRPr lang="en-US"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84150" indent="-171450" algn="just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ja-JP" altLang="en-US" sz="1400" spc="-16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年次有給休暇</a:t>
            </a:r>
            <a:r>
              <a:rPr lang="en-US" altLang="ja-JP" sz="1400" spc="-16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20</a:t>
            </a:r>
            <a:r>
              <a:rPr lang="ja-JP" altLang="en-US" sz="1400" spc="-16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日</a:t>
            </a:r>
            <a:endParaRPr lang="en-US" altLang="ja-JP" sz="1400" spc="-16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spc="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妊娠</a:t>
            </a:r>
            <a:r>
              <a:rPr kumimoji="1" lang="ja-JP" altLang="en-US" sz="1400" spc="0" baseline="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・出産・</a:t>
            </a:r>
            <a:r>
              <a:rPr kumimoji="1" lang="ja-JP" altLang="en-US" sz="1400" spc="0" baseline="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育児に関する休暇、慶弔休暇、夏季休暇、介護休暇、ボランティア休暇、長期勤続休暇など</a:t>
            </a:r>
            <a:endParaRPr kumimoji="1" lang="en-US" altLang="ja-JP" sz="1400" spc="0" baseline="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kumimoji="1" lang="ja-JP" altLang="en-US" sz="14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育児に関する休業制度も整備されています。</a:t>
            </a:r>
            <a:endParaRPr kumimoji="1" lang="en-US" altLang="ja-JP" sz="14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ct val="150000"/>
              </a:lnSpc>
              <a:spcBef>
                <a:spcPts val="600"/>
              </a:spcBef>
            </a:pPr>
            <a:r>
              <a:rPr kumimoji="1" lang="ja-JP" altLang="en-US" sz="1400" b="1" spc="-9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＜</a:t>
            </a:r>
            <a:r>
              <a:rPr sz="1400" b="1" spc="-90" dirty="0" err="1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福利厚生</a:t>
            </a:r>
            <a:r>
              <a:rPr sz="1400" b="1" spc="-9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＞</a:t>
            </a:r>
            <a:endParaRPr lang="en-US" sz="1400" b="1" spc="-9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84150" lvl="3" indent="-171450">
              <a:lnSpc>
                <a:spcPct val="150000"/>
              </a:lnSpc>
              <a:spcBef>
                <a:spcPts val="400"/>
              </a:spcBef>
              <a:buFont typeface="Arial" panose="020B0604020202020204" pitchFamily="34" charset="0"/>
              <a:buChar char="•"/>
            </a:pPr>
            <a:r>
              <a:rPr lang="ja-JP" altLang="en-US" sz="1400" spc="-9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職員住宅に入居可能（徒歩約５分）</a:t>
            </a:r>
            <a:endParaRPr lang="en-US" altLang="ja-JP" sz="1400" spc="-9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84150" lvl="3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400" spc="-9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東京都共済組合：医療保険、年金、福利厚生施設の運営など</a:t>
            </a:r>
            <a:endParaRPr lang="en-US" altLang="ja-JP" sz="1400" spc="-95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  <a:p>
            <a:pPr marL="184150" lvl="3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ja-JP" altLang="en-US" sz="1400" spc="-95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東京都人材支援事業団：生命・損害保険の取扱、各種助成、貸付・給付金など</a:t>
            </a:r>
            <a:endParaRPr sz="1400" dirty="0">
              <a:solidFill>
                <a:schemeClr val="tx1"/>
              </a:solidFill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368663" y="3791264"/>
            <a:ext cx="603885" cy="324000"/>
          </a:xfrm>
          <a:custGeom>
            <a:avLst/>
            <a:gdLst/>
            <a:ahLst/>
            <a:cxnLst/>
            <a:rect l="l" t="t" r="r" b="b"/>
            <a:pathLst>
              <a:path w="603885" h="422275">
                <a:moveTo>
                  <a:pt x="554735" y="0"/>
                </a:moveTo>
                <a:lnTo>
                  <a:pt x="49212" y="0"/>
                </a:lnTo>
                <a:lnTo>
                  <a:pt x="30057" y="3857"/>
                </a:lnTo>
                <a:lnTo>
                  <a:pt x="14414" y="14382"/>
                </a:lnTo>
                <a:lnTo>
                  <a:pt x="3867" y="30003"/>
                </a:lnTo>
                <a:lnTo>
                  <a:pt x="0" y="49149"/>
                </a:lnTo>
                <a:lnTo>
                  <a:pt x="0" y="373126"/>
                </a:lnTo>
                <a:lnTo>
                  <a:pt x="3867" y="392271"/>
                </a:lnTo>
                <a:lnTo>
                  <a:pt x="14414" y="407892"/>
                </a:lnTo>
                <a:lnTo>
                  <a:pt x="30057" y="418417"/>
                </a:lnTo>
                <a:lnTo>
                  <a:pt x="49212" y="422275"/>
                </a:lnTo>
                <a:lnTo>
                  <a:pt x="554735" y="422275"/>
                </a:lnTo>
                <a:lnTo>
                  <a:pt x="573881" y="418417"/>
                </a:lnTo>
                <a:lnTo>
                  <a:pt x="589502" y="407892"/>
                </a:lnTo>
                <a:lnTo>
                  <a:pt x="600027" y="392271"/>
                </a:lnTo>
                <a:lnTo>
                  <a:pt x="603885" y="373126"/>
                </a:lnTo>
                <a:lnTo>
                  <a:pt x="603885" y="49149"/>
                </a:lnTo>
                <a:lnTo>
                  <a:pt x="600027" y="30003"/>
                </a:lnTo>
                <a:lnTo>
                  <a:pt x="589502" y="14382"/>
                </a:lnTo>
                <a:lnTo>
                  <a:pt x="573881" y="3857"/>
                </a:lnTo>
                <a:lnTo>
                  <a:pt x="5547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 b="1" spc="-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創英角ｺﾞｼｯｸUB"/>
              </a:rPr>
              <a:t>４</a:t>
            </a:r>
            <a:endParaRPr sz="1400" b="1" dirty="0"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1140823" y="3791264"/>
            <a:ext cx="3355340" cy="324000"/>
          </a:xfrm>
          <a:custGeom>
            <a:avLst/>
            <a:gdLst/>
            <a:ahLst/>
            <a:cxnLst/>
            <a:rect l="l" t="t" r="r" b="b"/>
            <a:pathLst>
              <a:path w="3355340" h="427354">
                <a:moveTo>
                  <a:pt x="3297936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369950"/>
                </a:lnTo>
                <a:lnTo>
                  <a:pt x="4504" y="392314"/>
                </a:lnTo>
                <a:lnTo>
                  <a:pt x="16795" y="410559"/>
                </a:lnTo>
                <a:lnTo>
                  <a:pt x="35040" y="422850"/>
                </a:lnTo>
                <a:lnTo>
                  <a:pt x="57403" y="427355"/>
                </a:lnTo>
                <a:lnTo>
                  <a:pt x="3297936" y="427355"/>
                </a:lnTo>
                <a:lnTo>
                  <a:pt x="3320299" y="422850"/>
                </a:lnTo>
                <a:lnTo>
                  <a:pt x="3338544" y="410559"/>
                </a:lnTo>
                <a:lnTo>
                  <a:pt x="3350835" y="392314"/>
                </a:lnTo>
                <a:lnTo>
                  <a:pt x="3355340" y="369950"/>
                </a:lnTo>
                <a:lnTo>
                  <a:pt x="3355340" y="57403"/>
                </a:lnTo>
                <a:lnTo>
                  <a:pt x="3350835" y="35040"/>
                </a:lnTo>
                <a:lnTo>
                  <a:pt x="3338544" y="16795"/>
                </a:lnTo>
                <a:lnTo>
                  <a:pt x="3320299" y="4504"/>
                </a:lnTo>
                <a:lnTo>
                  <a:pt x="32979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marL="230504" algn="ctr">
              <a:tabLst>
                <a:tab pos="986155" algn="l"/>
              </a:tabLst>
            </a:pPr>
            <a:r>
              <a:rPr lang="ja-JP" altLang="en-US" sz="1400" b="1" spc="-75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創英角ｺﾞｼｯｸUB"/>
              </a:rPr>
              <a:t>初任給・休暇・福利厚生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HGP創英角ｺﾞｼｯｸUB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370840" y="381000"/>
            <a:ext cx="577850" cy="396000"/>
          </a:xfrm>
          <a:custGeom>
            <a:avLst/>
            <a:gdLst/>
            <a:ahLst/>
            <a:cxnLst/>
            <a:rect l="l" t="t" r="r" b="b"/>
            <a:pathLst>
              <a:path w="577850" h="422909">
                <a:moveTo>
                  <a:pt x="528573" y="0"/>
                </a:moveTo>
                <a:lnTo>
                  <a:pt x="49275" y="0"/>
                </a:lnTo>
                <a:lnTo>
                  <a:pt x="30094" y="3877"/>
                </a:lnTo>
                <a:lnTo>
                  <a:pt x="14431" y="14446"/>
                </a:lnTo>
                <a:lnTo>
                  <a:pt x="3872" y="30110"/>
                </a:lnTo>
                <a:lnTo>
                  <a:pt x="0" y="49275"/>
                </a:lnTo>
                <a:lnTo>
                  <a:pt x="0" y="373634"/>
                </a:lnTo>
                <a:lnTo>
                  <a:pt x="3872" y="392799"/>
                </a:lnTo>
                <a:lnTo>
                  <a:pt x="14431" y="408463"/>
                </a:lnTo>
                <a:lnTo>
                  <a:pt x="30094" y="419032"/>
                </a:lnTo>
                <a:lnTo>
                  <a:pt x="49275" y="422910"/>
                </a:lnTo>
                <a:lnTo>
                  <a:pt x="528573" y="422910"/>
                </a:lnTo>
                <a:lnTo>
                  <a:pt x="547739" y="419032"/>
                </a:lnTo>
                <a:lnTo>
                  <a:pt x="563403" y="408463"/>
                </a:lnTo>
                <a:lnTo>
                  <a:pt x="573972" y="392799"/>
                </a:lnTo>
                <a:lnTo>
                  <a:pt x="577850" y="373634"/>
                </a:lnTo>
                <a:lnTo>
                  <a:pt x="577850" y="49275"/>
                </a:lnTo>
                <a:lnTo>
                  <a:pt x="573972" y="30110"/>
                </a:lnTo>
                <a:lnTo>
                  <a:pt x="563403" y="14446"/>
                </a:lnTo>
                <a:lnTo>
                  <a:pt x="547739" y="3877"/>
                </a:lnTo>
                <a:lnTo>
                  <a:pt x="528573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600" b="1" spc="-50" dirty="0">
                <a:solidFill>
                  <a:srgbClr val="FFFFFF"/>
                </a:solidFill>
                <a:latin typeface="メイリオ" panose="020B0604030504040204" pitchFamily="50" charset="-128"/>
                <a:ea typeface="メイリオ" panose="020B0604030504040204" pitchFamily="50" charset="-128"/>
                <a:cs typeface="HGP創英角ｺﾞｼｯｸUB"/>
              </a:rPr>
              <a:t>３</a:t>
            </a:r>
            <a:endParaRPr sz="1600" b="1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3" name="object 8"/>
          <p:cNvSpPr/>
          <p:nvPr/>
        </p:nvSpPr>
        <p:spPr>
          <a:xfrm>
            <a:off x="1066799" y="381000"/>
            <a:ext cx="3355340" cy="396000"/>
          </a:xfrm>
          <a:custGeom>
            <a:avLst/>
            <a:gdLst/>
            <a:ahLst/>
            <a:cxnLst/>
            <a:rect l="l" t="t" r="r" b="b"/>
            <a:pathLst>
              <a:path w="3355340" h="427354">
                <a:moveTo>
                  <a:pt x="3297936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369950"/>
                </a:lnTo>
                <a:lnTo>
                  <a:pt x="4504" y="392314"/>
                </a:lnTo>
                <a:lnTo>
                  <a:pt x="16795" y="410559"/>
                </a:lnTo>
                <a:lnTo>
                  <a:pt x="35040" y="422850"/>
                </a:lnTo>
                <a:lnTo>
                  <a:pt x="57403" y="427354"/>
                </a:lnTo>
                <a:lnTo>
                  <a:pt x="3297936" y="427354"/>
                </a:lnTo>
                <a:lnTo>
                  <a:pt x="3320299" y="422850"/>
                </a:lnTo>
                <a:lnTo>
                  <a:pt x="3338544" y="410559"/>
                </a:lnTo>
                <a:lnTo>
                  <a:pt x="3350835" y="392314"/>
                </a:lnTo>
                <a:lnTo>
                  <a:pt x="3355340" y="369950"/>
                </a:lnTo>
                <a:lnTo>
                  <a:pt x="3355340" y="57403"/>
                </a:lnTo>
                <a:lnTo>
                  <a:pt x="3350835" y="35040"/>
                </a:lnTo>
                <a:lnTo>
                  <a:pt x="3338544" y="16795"/>
                </a:lnTo>
                <a:lnTo>
                  <a:pt x="3320299" y="4504"/>
                </a:lnTo>
                <a:lnTo>
                  <a:pt x="32979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marL="230504" algn="ctr">
              <a:spcBef>
                <a:spcPts val="100"/>
              </a:spcBef>
              <a:tabLst>
                <a:tab pos="986155" algn="l"/>
              </a:tabLst>
            </a:pPr>
            <a:r>
              <a:rPr lang="ja-JP" altLang="en-US" sz="1400" b="1" spc="-5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創英角ｺﾞｼｯｸUB"/>
              </a:rPr>
              <a:t>職場からのメッセージ</a:t>
            </a:r>
            <a:endParaRPr lang="ja-JP" altLang="en-US" sz="1400" b="1" dirty="0">
              <a:latin typeface="Meiryo UI" panose="020B0604030504040204" pitchFamily="50" charset="-128"/>
              <a:ea typeface="Meiryo UI" panose="020B0604030504040204" pitchFamily="50" charset="-128"/>
              <a:cs typeface="HGP創英角ｺﾞｼｯｸUB"/>
            </a:endParaRPr>
          </a:p>
        </p:txBody>
      </p:sp>
      <p:sp>
        <p:nvSpPr>
          <p:cNvPr id="20" name="object 12"/>
          <p:cNvSpPr txBox="1"/>
          <p:nvPr/>
        </p:nvSpPr>
        <p:spPr>
          <a:xfrm>
            <a:off x="341721" y="598354"/>
            <a:ext cx="6156325" cy="310982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30504">
              <a:spcBef>
                <a:spcPts val="100"/>
              </a:spcBef>
              <a:tabLst>
                <a:tab pos="986155" algn="l"/>
              </a:tabLst>
            </a:pPr>
            <a:r>
              <a:rPr sz="1400" dirty="0">
                <a:solidFill>
                  <a:srgbClr val="FFFFFF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創英角ｺﾞｼｯｸUB"/>
              </a:rPr>
              <a:t>	</a:t>
            </a:r>
            <a:endParaRPr sz="1400" dirty="0">
              <a:latin typeface="Meiryo UI" panose="020B0604030504040204" pitchFamily="50" charset="-128"/>
              <a:ea typeface="Meiryo UI" panose="020B0604030504040204" pitchFamily="50" charset="-128"/>
              <a:cs typeface="HGP創英角ｺﾞｼｯｸUB"/>
            </a:endParaRPr>
          </a:p>
          <a:p>
            <a:pPr marL="12700" marR="5080" indent="130810" algn="just">
              <a:lnSpc>
                <a:spcPct val="150000"/>
              </a:lnSpc>
              <a:spcBef>
                <a:spcPts val="5"/>
              </a:spcBef>
            </a:pPr>
            <a:r>
              <a:rPr sz="14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当センターでは、陸上無線局の運営を通じて、小笠原管内の漁船のみならず</a:t>
            </a:r>
            <a:r>
              <a:rPr sz="11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、</a:t>
            </a:r>
            <a:r>
              <a:rPr sz="14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小笠原諸島周辺を航行する漁船</a:t>
            </a:r>
            <a:r>
              <a:rPr sz="11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、</a:t>
            </a:r>
            <a:r>
              <a:rPr sz="14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船舶の安全運航を</a:t>
            </a:r>
            <a:r>
              <a:rPr sz="12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サポート</a:t>
            </a:r>
            <a:r>
              <a:rPr sz="1400" spc="1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しています。漁船に気象や海の状況などの重要な情報を伝えるだけでなく、緊急時には漁船の最後の砦となる連絡先でもあります。また、漁業調査</a:t>
            </a:r>
            <a:r>
              <a:rPr sz="1400" spc="-4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指導船は水産業振興において重要な役割を担っており、船舶局職員は、円滑な航行を確保する上で</a:t>
            </a:r>
            <a:r>
              <a:rPr sz="1400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不可欠な存在です。</a:t>
            </a:r>
          </a:p>
          <a:p>
            <a:pPr marL="12700" marR="6350" indent="130810">
              <a:lnSpc>
                <a:spcPct val="150000"/>
              </a:lnSpc>
              <a:spcBef>
                <a:spcPts val="25"/>
              </a:spcBef>
            </a:pPr>
            <a:r>
              <a:rPr sz="1400" spc="-10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無線通信職の仕事が、船の安全を確保し、水産業振興に大きく貢献するもので</a:t>
            </a:r>
            <a:r>
              <a:rPr sz="1400" spc="-75" dirty="0">
                <a:latin typeface="メイリオ" panose="020B0604030504040204" pitchFamily="50" charset="-128"/>
                <a:ea typeface="メイリオ" panose="020B0604030504040204" pitchFamily="50" charset="-128"/>
                <a:cs typeface="ＭＳ 明朝"/>
              </a:rPr>
              <a:t>あることを理解し、強い使命感と誇りをもって働きたいという方をお待ちしています。</a:t>
            </a:r>
            <a:endParaRPr sz="1400" dirty="0">
              <a:latin typeface="メイリオ" panose="020B0604030504040204" pitchFamily="50" charset="-128"/>
              <a:ea typeface="メイリオ" panose="020B0604030504040204" pitchFamily="50" charset="-128"/>
              <a:cs typeface="ＭＳ 明朝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正方形/長方形 49"/>
          <p:cNvSpPr/>
          <p:nvPr/>
        </p:nvSpPr>
        <p:spPr>
          <a:xfrm>
            <a:off x="171000" y="6403158"/>
            <a:ext cx="6516000" cy="3283773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正方形/長方形 6"/>
          <p:cNvSpPr/>
          <p:nvPr/>
        </p:nvSpPr>
        <p:spPr>
          <a:xfrm>
            <a:off x="171000" y="1966399"/>
            <a:ext cx="6516000" cy="411014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8" name="図 37"/>
          <p:cNvPicPr>
            <a:picLocks noChangeAspect="1"/>
          </p:cNvPicPr>
          <p:nvPr/>
        </p:nvPicPr>
        <p:blipFill>
          <a:blip r:embed="rId2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3" y="6170486"/>
            <a:ext cx="1932145" cy="408956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  <a14:imgEffect>
                      <a14:brightnessContrast bright="-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6173" y="1746118"/>
            <a:ext cx="1932145" cy="408956"/>
          </a:xfrm>
          <a:prstGeom prst="rect">
            <a:avLst/>
          </a:prstGeom>
        </p:spPr>
      </p:pic>
      <p:sp>
        <p:nvSpPr>
          <p:cNvPr id="13" name="正方形/長方形 45"/>
          <p:cNvSpPr>
            <a:spLocks noChangeArrowheads="1"/>
          </p:cNvSpPr>
          <p:nvPr/>
        </p:nvSpPr>
        <p:spPr bwMode="auto">
          <a:xfrm>
            <a:off x="323855" y="6598148"/>
            <a:ext cx="5076000" cy="1169551"/>
          </a:xfrm>
          <a:prstGeom prst="rect">
            <a:avLst/>
          </a:prstGeom>
          <a:solidFill>
            <a:srgbClr val="FFFFFF">
              <a:alpha val="49804"/>
            </a:srgb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小笠原諸島は、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最後の秘境や楽園と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いわれる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“</a:t>
            </a:r>
            <a:r>
              <a:rPr kumimoji="0" lang="ja-JP" altLang="ja-JP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世界自然遺産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”の島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です。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ボニンブルーといわれる透明で碧い海、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クジラやウミガメ、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彩り豊かな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珊瑚や魚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山や森には、小笠原だけで見られる固有種の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植物や鳥。</a:t>
            </a:r>
            <a:endParaRPr kumimoji="0" lang="ja-JP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 indent="0" defTabSz="914400">
              <a:lnSpc>
                <a:spcPts val="1400"/>
              </a:lnSpc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夜空を見上げれば満点の星空が迎えてくれます。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市街地に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は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南国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らしい</a:t>
            </a:r>
            <a:r>
              <a:rPr kumimoji="0" lang="ja-JP" altLang="ja-JP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ハイビスカス</a:t>
            </a:r>
            <a:r>
              <a:rPr kumimoji="0" lang="ja-JP" altLang="en-US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ja-JP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バナナ</a:t>
            </a:r>
            <a:r>
              <a:rPr kumimoji="0" lang="ja-JP" altLang="en-US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・</a:t>
            </a:r>
            <a:r>
              <a:rPr kumimoji="0" lang="ja-JP" altLang="ja-JP" sz="1000" b="0" i="0" u="none" strike="noStrike" cap="none" normalizeH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ヤシ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の木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があり白い砂浜も目の前です。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散策スポットはたくさんあり、のんびり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リフレッシュすることができます。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　　　　　　　　　　　　　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sp>
        <p:nvSpPr>
          <p:cNvPr id="21" name="正方形/長方形 20"/>
          <p:cNvSpPr/>
          <p:nvPr/>
        </p:nvSpPr>
        <p:spPr>
          <a:xfrm>
            <a:off x="1198607" y="2788883"/>
            <a:ext cx="5436000" cy="348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島内は公共交通機関は村営バスのみです。多くの人が自家用車、バイク、自転車で移動しています。ほとんどの施設は中心部にあり、島内の主要スポットは車やバス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15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分程度で行くことができます。</a:t>
            </a:r>
          </a:p>
        </p:txBody>
      </p:sp>
      <p:sp>
        <p:nvSpPr>
          <p:cNvPr id="33" name="正方形/長方形 32"/>
          <p:cNvSpPr/>
          <p:nvPr/>
        </p:nvSpPr>
        <p:spPr>
          <a:xfrm>
            <a:off x="1198607" y="3741672"/>
            <a:ext cx="5436000" cy="4770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心街に商店が２～３店舗あり、ここで食料品や日用品を購入できます。商品は１週間に１回程度のおがさわら丸で入荷されますが、入荷日は１週間のうちで最も商店が混雑します。インターネット通販も、一部対象外もあり届くまで日数がかかりますが、利用することができます。</a:t>
            </a:r>
          </a:p>
        </p:txBody>
      </p:sp>
      <p:sp>
        <p:nvSpPr>
          <p:cNvPr id="34" name="正方形/長方形 33"/>
          <p:cNvSpPr/>
          <p:nvPr/>
        </p:nvSpPr>
        <p:spPr>
          <a:xfrm>
            <a:off x="1198607" y="4344287"/>
            <a:ext cx="5436000" cy="34881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村営の診療所と民間の歯科医院があります。島内で一般的な診療を受診することができますが、対応できない怪我や病気の患者が発生した時には、自衛隊のヘリ・飛行機で内地の病院へ搬送されます。</a:t>
            </a:r>
          </a:p>
        </p:txBody>
      </p:sp>
      <p:sp>
        <p:nvSpPr>
          <p:cNvPr id="35" name="正方形/長方形 34"/>
          <p:cNvSpPr/>
          <p:nvPr/>
        </p:nvSpPr>
        <p:spPr>
          <a:xfrm>
            <a:off x="1198607" y="4818661"/>
            <a:ext cx="5436000" cy="48109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父島には小学校、中学校、高校のほか、保育園などの託児施設もあります。東京の島</a:t>
            </a:r>
            <a:r>
              <a:rPr lang="ja-JP" altLang="en-US" sz="900" dirty="0" err="1">
                <a:latin typeface="メイリオ" panose="020B0604030504040204" pitchFamily="50" charset="-128"/>
                <a:ea typeface="メイリオ" panose="020B0604030504040204" pitchFamily="50" charset="-128"/>
              </a:rPr>
              <a:t>しょの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中では子供も多く安心して子育てできる環境です。また、習い事の種類も、太鼓、フラダンス、英会話、スポーツ全般と多く、子供たちがのびのびと活動しています。</a:t>
            </a:r>
          </a:p>
        </p:txBody>
      </p:sp>
      <p:sp>
        <p:nvSpPr>
          <p:cNvPr id="36" name="正方形/長方形 35"/>
          <p:cNvSpPr/>
          <p:nvPr/>
        </p:nvSpPr>
        <p:spPr>
          <a:xfrm>
            <a:off x="1198607" y="5425319"/>
            <a:ext cx="4201248" cy="479618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自然豊かで、釣り、ダイビング、トレッキングを趣味にしている方が多く、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スポーツや楽器などのサークル活動も盛んに行われています。飲食店も充実</a:t>
            </a:r>
            <a:endParaRPr lang="en-US" altLang="ja-JP" sz="900" dirty="0">
              <a:latin typeface="メイリオ" panose="020B0604030504040204" pitchFamily="50" charset="-128"/>
              <a:ea typeface="メイリオ" panose="020B0604030504040204" pitchFamily="50" charset="-128"/>
            </a:endParaRPr>
          </a:p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しており、お酒をたしなむ方も多くいます。</a:t>
            </a:r>
          </a:p>
        </p:txBody>
      </p:sp>
      <p:sp>
        <p:nvSpPr>
          <p:cNvPr id="37" name="正方形/長方形 36"/>
          <p:cNvSpPr/>
          <p:nvPr/>
        </p:nvSpPr>
        <p:spPr>
          <a:xfrm>
            <a:off x="1198607" y="3263257"/>
            <a:ext cx="5436000" cy="35285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光ファイバーが開通しており、インターネットは快適に利用できます。携帯電話の電波については、島内の中心部から離れたエリアで受信しづらくなります。</a:t>
            </a:r>
          </a:p>
        </p:txBody>
      </p:sp>
      <p:sp>
        <p:nvSpPr>
          <p:cNvPr id="16" name="Rectangle 18"/>
          <p:cNvSpPr>
            <a:spLocks noChangeArrowheads="1"/>
          </p:cNvSpPr>
          <p:nvPr/>
        </p:nvSpPr>
        <p:spPr bwMode="auto">
          <a:xfrm>
            <a:off x="152400" y="1524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sp>
        <p:nvSpPr>
          <p:cNvPr id="17" name="Rectangle 20"/>
          <p:cNvSpPr>
            <a:spLocks noChangeArrowheads="1"/>
          </p:cNvSpPr>
          <p:nvPr/>
        </p:nvSpPr>
        <p:spPr bwMode="auto">
          <a:xfrm>
            <a:off x="152400" y="535458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ja-JP" altLang="ja-JP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1333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ja-JP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8" name="Rectangle 24"/>
          <p:cNvSpPr>
            <a:spLocks noChangeArrowheads="1"/>
          </p:cNvSpPr>
          <p:nvPr/>
        </p:nvSpPr>
        <p:spPr bwMode="auto">
          <a:xfrm>
            <a:off x="189000" y="583049"/>
            <a:ext cx="6480000" cy="1169551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東京から南へ</a:t>
            </a:r>
            <a:r>
              <a:rPr kumimoji="0" lang="ja-JP" altLang="ja-JP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約</a:t>
            </a:r>
            <a:r>
              <a:rPr kumimoji="0" lang="en-US" altLang="ja-JP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1,000㎞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離れた小笠原諸島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。内地と小笠原を結ぶ</a:t>
            </a:r>
            <a:b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唯一の交通手段は、概ね６日に１便、東京の竹芝桟橋から片道</a:t>
            </a:r>
            <a: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24</a:t>
            </a:r>
            <a:b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時間かけて運航される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定期船「おがさわら丸」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、通称「</a:t>
            </a:r>
            <a:r>
              <a:rPr kumimoji="0" lang="ja-JP" altLang="en-US" sz="1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おが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丸」</a:t>
            </a:r>
            <a:br>
              <a:rPr kumimoji="0" lang="en-US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</a:b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に限られています。小笠原諸島で人が住んでいる島は父島と母島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の２島ですが、ここでは働く場所となる</a:t>
            </a:r>
            <a:r>
              <a:rPr kumimoji="0" lang="ja-JP" altLang="en-US" sz="10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“父島”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を中心にくらしと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魅力を紹介します。</a:t>
            </a:r>
            <a:endParaRPr kumimoji="0" lang="ja-JP" altLang="en-US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</a:endParaRPr>
          </a:p>
        </p:txBody>
      </p:sp>
      <p:sp>
        <p:nvSpPr>
          <p:cNvPr id="25" name="テキスト ボックス 24"/>
          <p:cNvSpPr txBox="1"/>
          <p:nvPr/>
        </p:nvSpPr>
        <p:spPr>
          <a:xfrm>
            <a:off x="441303" y="1789940"/>
            <a:ext cx="126188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小笠原のくらし</a:t>
            </a:r>
          </a:p>
        </p:txBody>
      </p:sp>
      <p:sp>
        <p:nvSpPr>
          <p:cNvPr id="20" name="ホームベース 19"/>
          <p:cNvSpPr/>
          <p:nvPr/>
        </p:nvSpPr>
        <p:spPr>
          <a:xfrm>
            <a:off x="247280" y="2781552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公共交通機関</a:t>
            </a:r>
          </a:p>
        </p:txBody>
      </p:sp>
      <p:sp>
        <p:nvSpPr>
          <p:cNvPr id="29" name="ホームベース 28"/>
          <p:cNvSpPr/>
          <p:nvPr/>
        </p:nvSpPr>
        <p:spPr>
          <a:xfrm>
            <a:off x="247280" y="3800556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食料品・日用品</a:t>
            </a:r>
          </a:p>
        </p:txBody>
      </p:sp>
      <p:sp>
        <p:nvSpPr>
          <p:cNvPr id="30" name="ホームベース 29"/>
          <p:cNvSpPr/>
          <p:nvPr/>
        </p:nvSpPr>
        <p:spPr>
          <a:xfrm>
            <a:off x="247280" y="4338515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医療機関</a:t>
            </a:r>
          </a:p>
        </p:txBody>
      </p:sp>
      <p:sp>
        <p:nvSpPr>
          <p:cNvPr id="31" name="ホームベース 30"/>
          <p:cNvSpPr/>
          <p:nvPr/>
        </p:nvSpPr>
        <p:spPr>
          <a:xfrm>
            <a:off x="247280" y="4880837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教育・子育て</a:t>
            </a:r>
          </a:p>
        </p:txBody>
      </p:sp>
      <p:sp>
        <p:nvSpPr>
          <p:cNvPr id="32" name="ホームベース 31"/>
          <p:cNvSpPr/>
          <p:nvPr/>
        </p:nvSpPr>
        <p:spPr>
          <a:xfrm>
            <a:off x="247280" y="5470936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spc="-50" dirty="0">
                <a:latin typeface="メイリオ" panose="020B0604030504040204" pitchFamily="50" charset="-128"/>
                <a:ea typeface="メイリオ" panose="020B0604030504040204" pitchFamily="50" charset="-128"/>
              </a:rPr>
              <a:t>趣味・娯楽</a:t>
            </a:r>
          </a:p>
        </p:txBody>
      </p:sp>
      <p:sp>
        <p:nvSpPr>
          <p:cNvPr id="39" name="ホームベース 38"/>
          <p:cNvSpPr/>
          <p:nvPr/>
        </p:nvSpPr>
        <p:spPr>
          <a:xfrm>
            <a:off x="247280" y="3269483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通信環境</a:t>
            </a:r>
          </a:p>
        </p:txBody>
      </p:sp>
      <p:sp>
        <p:nvSpPr>
          <p:cNvPr id="40" name="テキスト ボックス 39"/>
          <p:cNvSpPr txBox="1"/>
          <p:nvPr/>
        </p:nvSpPr>
        <p:spPr>
          <a:xfrm>
            <a:off x="523108" y="6230160"/>
            <a:ext cx="11079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ja-JP" altLang="en-US" sz="1200" b="1" u="sng" dirty="0">
                <a:latin typeface="メイリオ" panose="020B0604030504040204" pitchFamily="50" charset="-128"/>
                <a:ea typeface="メイリオ" panose="020B0604030504040204" pitchFamily="50" charset="-128"/>
              </a:rPr>
              <a:t>小笠原の魅力</a:t>
            </a:r>
          </a:p>
        </p:txBody>
      </p:sp>
      <p:pic>
        <p:nvPicPr>
          <p:cNvPr id="22" name="図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659" y="267200"/>
            <a:ext cx="2711167" cy="15250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2" name="正方形/長方形 41"/>
          <p:cNvSpPr/>
          <p:nvPr/>
        </p:nvSpPr>
        <p:spPr>
          <a:xfrm>
            <a:off x="1198607" y="2182228"/>
            <a:ext cx="5436000" cy="481094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wrap="square" lIns="180000">
            <a:spAutoFit/>
          </a:bodyPr>
          <a:lstStyle/>
          <a:p>
            <a:pPr>
              <a:lnSpc>
                <a:spcPts val="1000"/>
              </a:lnSpc>
            </a:pP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年間を通じて気温の変化が小さいので過ごしやすく、最高気温は夏で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32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度、冬で</a:t>
            </a:r>
            <a:r>
              <a:rPr lang="en-US" altLang="ja-JP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20</a:t>
            </a:r>
            <a:r>
              <a:rPr lang="ja-JP" altLang="en-US" sz="900" dirty="0">
                <a:latin typeface="メイリオ" panose="020B0604030504040204" pitchFamily="50" charset="-128"/>
                <a:ea typeface="メイリオ" panose="020B0604030504040204" pitchFamily="50" charset="-128"/>
              </a:rPr>
              <a:t>度くらいであり、真夏は内地より気温が低いです。ただ、日差しは強く、湿気は多いです。ちなみに、海開きは１月１日で日本一早く、ほぼ１年中泳ぐことができます。</a:t>
            </a:r>
          </a:p>
        </p:txBody>
      </p:sp>
      <p:sp>
        <p:nvSpPr>
          <p:cNvPr id="43" name="ホームベース 42"/>
          <p:cNvSpPr/>
          <p:nvPr/>
        </p:nvSpPr>
        <p:spPr>
          <a:xfrm>
            <a:off x="247280" y="2238965"/>
            <a:ext cx="1116000" cy="360000"/>
          </a:xfrm>
          <a:prstGeom prst="homePlate">
            <a:avLst/>
          </a:prstGeom>
          <a:solidFill>
            <a:schemeClr val="accent6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" tIns="36000" rIns="0" bIns="36000" rtlCol="0" anchor="ctr"/>
          <a:lstStyle/>
          <a:p>
            <a:r>
              <a:rPr kumimoji="1" lang="ja-JP" altLang="en-US" sz="1000" b="1" dirty="0">
                <a:latin typeface="メイリオ" panose="020B0604030504040204" pitchFamily="50" charset="-128"/>
                <a:ea typeface="メイリオ" panose="020B0604030504040204" pitchFamily="50" charset="-128"/>
              </a:rPr>
              <a:t>気候・天気</a:t>
            </a:r>
          </a:p>
        </p:txBody>
      </p:sp>
      <p:sp>
        <p:nvSpPr>
          <p:cNvPr id="48" name="角丸四角形 47"/>
          <p:cNvSpPr/>
          <p:nvPr/>
        </p:nvSpPr>
        <p:spPr>
          <a:xfrm>
            <a:off x="4604242" y="1725648"/>
            <a:ext cx="1584000" cy="234000"/>
          </a:xfrm>
          <a:prstGeom prst="roundRect">
            <a:avLst/>
          </a:prstGeom>
          <a:solidFill>
            <a:schemeClr val="bg1"/>
          </a:solidFill>
          <a:ln>
            <a:noFill/>
          </a:ln>
          <a:effectLst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tIns="36000" bIns="36000" rtlCol="0" anchor="ctr">
            <a:spAutoFit/>
          </a:bodyPr>
          <a:lstStyle/>
          <a:p>
            <a:pPr algn="ctr"/>
            <a:r>
              <a:rPr kumimoji="1" lang="ja-JP" altLang="en-US" sz="900" dirty="0">
                <a:solidFill>
                  <a:schemeClr val="tx1"/>
                </a:solidFill>
                <a:latin typeface="メイリオ" panose="020B0604030504040204" pitchFamily="50" charset="-128"/>
                <a:ea typeface="メイリオ" panose="020B0604030504040204" pitchFamily="50" charset="-128"/>
              </a:rPr>
              <a:t>定期船「おがさわら丸」</a:t>
            </a:r>
          </a:p>
        </p:txBody>
      </p:sp>
      <p:pic>
        <p:nvPicPr>
          <p:cNvPr id="49" name="Picture 4" descr="C:\Users\T0007458\Pictures\ハハジマメグロ（役場ＨＰ）nt_nlhahajimameguro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7475" y="8786931"/>
            <a:ext cx="1267693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正方形/長方形 45"/>
          <p:cNvSpPr>
            <a:spLocks noChangeArrowheads="1"/>
          </p:cNvSpPr>
          <p:nvPr/>
        </p:nvSpPr>
        <p:spPr bwMode="auto">
          <a:xfrm>
            <a:off x="1272749" y="7740860"/>
            <a:ext cx="5328000" cy="990015"/>
          </a:xfrm>
          <a:prstGeom prst="rect">
            <a:avLst/>
          </a:prstGeom>
          <a:solidFill>
            <a:srgbClr val="FFFFFF">
              <a:alpha val="49804"/>
            </a:srgbClr>
          </a:solidFill>
          <a:ln w="12700">
            <a:noFill/>
            <a:miter lim="800000"/>
            <a:headEnd/>
            <a:tailEnd/>
          </a:ln>
        </p:spPr>
        <p:txBody>
          <a:bodyPr vert="horz" wrap="square" lIns="91440" tIns="45720" rIns="0" bIns="45720" numCol="1" anchor="ctr" anchorCtr="0" compatLnSpc="1">
            <a:prstTxWarp prst="textNoShape">
              <a:avLst/>
            </a:prstTxWarp>
            <a:spAutoFit/>
          </a:bodyPr>
          <a:lstStyle>
            <a:lvl1pPr indent="1333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小笠原ならではの生活環境もあります。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内地から移住し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てき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た人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たちの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寛容な島民性も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あり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、お互いに助け合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う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雰囲気があります。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生活サイクルは、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曜日ではなく、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おが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さわら</a:t>
            </a:r>
            <a:r>
              <a:rPr kumimoji="0" lang="ja-JP" altLang="ja-JP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丸</a:t>
            </a:r>
            <a:r>
              <a:rPr kumimoji="0" lang="ja-JP" altLang="en-US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の入出港に合わせて回っています。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もう一つの有人島である「母島」は、父島から定期船「はは</a:t>
            </a:r>
            <a:r>
              <a:rPr lang="ja-JP" altLang="en-US" sz="1000" dirty="0" err="1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じま</a:t>
            </a: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丸」で２時間です。</a:t>
            </a:r>
            <a:endParaRPr lang="en-US" altLang="ja-JP" sz="1000" dirty="0"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ts val="14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000" dirty="0">
                <a:latin typeface="メイリオ" panose="020B0604030504040204" pitchFamily="50" charset="-128"/>
                <a:ea typeface="メイリオ" panose="020B0604030504040204" pitchFamily="50" charset="-128"/>
                <a:cs typeface="Times New Roman" panose="02020603050405020304" pitchFamily="18" charset="0"/>
              </a:rPr>
              <a:t>自然がさらに豊かで固有種も多く、父島とは一味違う魅力があります。</a:t>
            </a:r>
            <a:endParaRPr kumimoji="0" lang="en-US" altLang="ja-JP" sz="1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メイリオ" panose="020B0604030504040204" pitchFamily="50" charset="-128"/>
              <a:ea typeface="メイリオ" panose="020B0604030504040204" pitchFamily="50" charset="-128"/>
              <a:cs typeface="Times New Roman" panose="02020603050405020304" pitchFamily="18" charset="0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363" y="8786931"/>
            <a:ext cx="1602438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4" name="図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40" b="9274"/>
          <a:stretch>
            <a:fillRect/>
          </a:stretch>
        </p:blipFill>
        <p:spPr bwMode="auto">
          <a:xfrm>
            <a:off x="3700137" y="8786931"/>
            <a:ext cx="1301866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705" y="8786931"/>
            <a:ext cx="1200000" cy="9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83" name="図 4"/>
          <p:cNvPicPr>
            <a:picLocks noChangeAspect="1" noChangeArrowheads="1"/>
          </p:cNvPicPr>
          <p:nvPr/>
        </p:nvPicPr>
        <p:blipFill rotWithShape="1">
          <a:blip r:embed="rId13" cstate="print">
            <a:lum contrast="2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12805" r="30968"/>
          <a:stretch/>
        </p:blipFill>
        <p:spPr bwMode="auto">
          <a:xfrm>
            <a:off x="197367" y="7842412"/>
            <a:ext cx="1050936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2" name="図 4"/>
          <p:cNvPicPr>
            <a:picLocks noChangeAspect="1"/>
          </p:cNvPicPr>
          <p:nvPr/>
        </p:nvPicPr>
        <p:blipFill>
          <a:blip r:embed="rId14" cstate="email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1880" y="6666321"/>
            <a:ext cx="1181492" cy="900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図 4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9795" y="5304914"/>
            <a:ext cx="1287915" cy="7244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4" name="object 8"/>
          <p:cNvSpPr/>
          <p:nvPr/>
        </p:nvSpPr>
        <p:spPr>
          <a:xfrm>
            <a:off x="1064260" y="202049"/>
            <a:ext cx="3240000" cy="324000"/>
          </a:xfrm>
          <a:custGeom>
            <a:avLst/>
            <a:gdLst/>
            <a:ahLst/>
            <a:cxnLst/>
            <a:rect l="l" t="t" r="r" b="b"/>
            <a:pathLst>
              <a:path w="3355340" h="427354">
                <a:moveTo>
                  <a:pt x="3297936" y="0"/>
                </a:moveTo>
                <a:lnTo>
                  <a:pt x="57403" y="0"/>
                </a:lnTo>
                <a:lnTo>
                  <a:pt x="35040" y="4504"/>
                </a:lnTo>
                <a:lnTo>
                  <a:pt x="16795" y="16795"/>
                </a:lnTo>
                <a:lnTo>
                  <a:pt x="4504" y="35040"/>
                </a:lnTo>
                <a:lnTo>
                  <a:pt x="0" y="57403"/>
                </a:lnTo>
                <a:lnTo>
                  <a:pt x="0" y="369950"/>
                </a:lnTo>
                <a:lnTo>
                  <a:pt x="4504" y="392314"/>
                </a:lnTo>
                <a:lnTo>
                  <a:pt x="16795" y="410559"/>
                </a:lnTo>
                <a:lnTo>
                  <a:pt x="35040" y="422850"/>
                </a:lnTo>
                <a:lnTo>
                  <a:pt x="57403" y="427354"/>
                </a:lnTo>
                <a:lnTo>
                  <a:pt x="3297936" y="427354"/>
                </a:lnTo>
                <a:lnTo>
                  <a:pt x="3320299" y="422850"/>
                </a:lnTo>
                <a:lnTo>
                  <a:pt x="3338544" y="410559"/>
                </a:lnTo>
                <a:lnTo>
                  <a:pt x="3350835" y="392314"/>
                </a:lnTo>
                <a:lnTo>
                  <a:pt x="3355340" y="369950"/>
                </a:lnTo>
                <a:lnTo>
                  <a:pt x="3355340" y="57403"/>
                </a:lnTo>
                <a:lnTo>
                  <a:pt x="3350835" y="35040"/>
                </a:lnTo>
                <a:lnTo>
                  <a:pt x="3338544" y="16795"/>
                </a:lnTo>
                <a:lnTo>
                  <a:pt x="3320299" y="4504"/>
                </a:lnTo>
                <a:lnTo>
                  <a:pt x="3297936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marL="230504" algn="ctr">
              <a:spcBef>
                <a:spcPts val="100"/>
              </a:spcBef>
              <a:tabLst>
                <a:tab pos="986155" algn="l"/>
              </a:tabLst>
            </a:pPr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  <a:cs typeface="HGP創英角ｺﾞｼｯｸUB"/>
              </a:rPr>
              <a:t>“小笠原”はどんなところ？</a:t>
            </a:r>
          </a:p>
        </p:txBody>
      </p:sp>
      <p:sp>
        <p:nvSpPr>
          <p:cNvPr id="45" name="object 9"/>
          <p:cNvSpPr/>
          <p:nvPr/>
        </p:nvSpPr>
        <p:spPr>
          <a:xfrm>
            <a:off x="375311" y="202602"/>
            <a:ext cx="603885" cy="324000"/>
          </a:xfrm>
          <a:custGeom>
            <a:avLst/>
            <a:gdLst/>
            <a:ahLst/>
            <a:cxnLst/>
            <a:rect l="l" t="t" r="r" b="b"/>
            <a:pathLst>
              <a:path w="603885" h="422275">
                <a:moveTo>
                  <a:pt x="554735" y="0"/>
                </a:moveTo>
                <a:lnTo>
                  <a:pt x="49212" y="0"/>
                </a:lnTo>
                <a:lnTo>
                  <a:pt x="30057" y="3857"/>
                </a:lnTo>
                <a:lnTo>
                  <a:pt x="14414" y="14382"/>
                </a:lnTo>
                <a:lnTo>
                  <a:pt x="3867" y="30003"/>
                </a:lnTo>
                <a:lnTo>
                  <a:pt x="0" y="49149"/>
                </a:lnTo>
                <a:lnTo>
                  <a:pt x="0" y="373126"/>
                </a:lnTo>
                <a:lnTo>
                  <a:pt x="3867" y="392271"/>
                </a:lnTo>
                <a:lnTo>
                  <a:pt x="14414" y="407892"/>
                </a:lnTo>
                <a:lnTo>
                  <a:pt x="30057" y="418417"/>
                </a:lnTo>
                <a:lnTo>
                  <a:pt x="49212" y="422275"/>
                </a:lnTo>
                <a:lnTo>
                  <a:pt x="554735" y="422275"/>
                </a:lnTo>
                <a:lnTo>
                  <a:pt x="573881" y="418417"/>
                </a:lnTo>
                <a:lnTo>
                  <a:pt x="589502" y="407892"/>
                </a:lnTo>
                <a:lnTo>
                  <a:pt x="600027" y="392271"/>
                </a:lnTo>
                <a:lnTo>
                  <a:pt x="603885" y="373126"/>
                </a:lnTo>
                <a:lnTo>
                  <a:pt x="603885" y="49149"/>
                </a:lnTo>
                <a:lnTo>
                  <a:pt x="600027" y="30003"/>
                </a:lnTo>
                <a:lnTo>
                  <a:pt x="589502" y="14382"/>
                </a:lnTo>
                <a:lnTo>
                  <a:pt x="573881" y="3857"/>
                </a:lnTo>
                <a:lnTo>
                  <a:pt x="554735" y="0"/>
                </a:lnTo>
                <a:close/>
              </a:path>
            </a:pathLst>
          </a:custGeom>
          <a:solidFill>
            <a:srgbClr val="0000FF"/>
          </a:solidFill>
        </p:spPr>
        <p:txBody>
          <a:bodyPr wrap="square" lIns="0" tIns="0" rIns="0" bIns="0" rtlCol="0" anchor="ctr"/>
          <a:lstStyle/>
          <a:p>
            <a:pPr algn="ctr"/>
            <a:r>
              <a:rPr lang="ja-JP" altLang="en-US" sz="1400" b="1" dirty="0">
                <a:solidFill>
                  <a:schemeClr val="bg1"/>
                </a:solidFill>
                <a:latin typeface="Meiryo UI" panose="020B0604030504040204" pitchFamily="50" charset="-128"/>
                <a:ea typeface="Meiryo UI" panose="020B0604030504040204" pitchFamily="50" charset="-128"/>
              </a:rPr>
              <a:t>５</a:t>
            </a:r>
            <a:endParaRPr sz="1400" b="1" dirty="0">
              <a:solidFill>
                <a:schemeClr val="bg1"/>
              </a:solidFill>
              <a:latin typeface="Meiryo UI" panose="020B0604030504040204" pitchFamily="50" charset="-128"/>
              <a:ea typeface="Meiryo UI" panose="020B060403050404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857333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1171</Words>
  <Application>Microsoft Office PowerPoint</Application>
  <PresentationFormat>A4 210 x 297 mm</PresentationFormat>
  <Paragraphs>84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9" baseType="lpstr">
      <vt:lpstr>HGP創英角ﾎﾟｯﾌﾟ体</vt:lpstr>
      <vt:lpstr>Meiryo UI</vt:lpstr>
      <vt:lpstr>メイリオ</vt:lpstr>
      <vt:lpstr>Arial</vt:lpstr>
      <vt:lpstr>Calibri</vt:lpstr>
      <vt:lpstr>Office Theme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東京都</dc:creator>
  <cp:lastModifiedBy>高橋　弘行</cp:lastModifiedBy>
  <cp:revision>26</cp:revision>
  <dcterms:created xsi:type="dcterms:W3CDTF">2024-11-21T08:48:41Z</dcterms:created>
  <dcterms:modified xsi:type="dcterms:W3CDTF">2025-03-31T07:17:28Z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2023-12-20T00:00:00Z</vt:filetime>
  </property>
  <property fmtid="{D5CDD505-2E9C-101B-9397-08002B2CF9AE}" pid="3" name="Creator">
    <vt:lpwstr>Microsoft® Word 2016</vt:lpwstr>
  </property>
  <property fmtid="{D5CDD505-2E9C-101B-9397-08002B2CF9AE}" pid="4" name="LastSaved">
    <vt:filetime>2024-11-21T00:00:00Z</vt:filetime>
  </property>
  <property fmtid="{D5CDD505-2E9C-101B-9397-08002B2CF9AE}" pid="5" name="Producer">
    <vt:lpwstr>Microsoft® Word 2016</vt:lpwstr>
  </property>
</Properties>
</file>